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363" r:id="rId4"/>
    <p:sldId id="353" r:id="rId5"/>
    <p:sldId id="356" r:id="rId6"/>
    <p:sldId id="355" r:id="rId7"/>
    <p:sldId id="354" r:id="rId8"/>
    <p:sldId id="358" r:id="rId9"/>
    <p:sldId id="360" r:id="rId10"/>
    <p:sldId id="361" r:id="rId11"/>
    <p:sldId id="362" r:id="rId12"/>
    <p:sldId id="384" r:id="rId13"/>
    <p:sldId id="385" r:id="rId14"/>
    <p:sldId id="386" r:id="rId15"/>
    <p:sldId id="387" r:id="rId16"/>
    <p:sldId id="388" r:id="rId17"/>
    <p:sldId id="390" r:id="rId18"/>
    <p:sldId id="391" r:id="rId19"/>
    <p:sldId id="392" r:id="rId20"/>
    <p:sldId id="364" r:id="rId21"/>
    <p:sldId id="365" r:id="rId22"/>
    <p:sldId id="367" r:id="rId23"/>
    <p:sldId id="368" r:id="rId24"/>
    <p:sldId id="371" r:id="rId25"/>
    <p:sldId id="370" r:id="rId26"/>
    <p:sldId id="372" r:id="rId27"/>
    <p:sldId id="373" r:id="rId28"/>
    <p:sldId id="374" r:id="rId29"/>
    <p:sldId id="395" r:id="rId30"/>
    <p:sldId id="397" r:id="rId31"/>
    <p:sldId id="406" r:id="rId32"/>
    <p:sldId id="375" r:id="rId33"/>
    <p:sldId id="376" r:id="rId34"/>
    <p:sldId id="377" r:id="rId35"/>
    <p:sldId id="378" r:id="rId36"/>
    <p:sldId id="381" r:id="rId37"/>
    <p:sldId id="380" r:id="rId38"/>
    <p:sldId id="382" r:id="rId39"/>
    <p:sldId id="383" r:id="rId40"/>
    <p:sldId id="407" r:id="rId41"/>
    <p:sldId id="409" r:id="rId42"/>
    <p:sldId id="410" r:id="rId43"/>
    <p:sldId id="411" r:id="rId44"/>
    <p:sldId id="412" r:id="rId45"/>
    <p:sldId id="408" r:id="rId46"/>
    <p:sldId id="413" r:id="rId47"/>
    <p:sldId id="414" r:id="rId48"/>
    <p:sldId id="415" r:id="rId49"/>
    <p:sldId id="416" r:id="rId50"/>
    <p:sldId id="417" r:id="rId51"/>
    <p:sldId id="418" r:id="rId52"/>
    <p:sldId id="419" r:id="rId53"/>
    <p:sldId id="420" r:id="rId54"/>
    <p:sldId id="421" r:id="rId55"/>
    <p:sldId id="422" r:id="rId56"/>
  </p:sldIdLst>
  <p:sldSz cx="18288000" cy="10287000"/>
  <p:notesSz cx="18288000" cy="10287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57488-ED1E-4FA3-8EC0-EC1ED6E17CF6}" type="doc">
      <dgm:prSet loTypeId="urn:microsoft.com/office/officeart/2005/8/layout/radial3" loCatId="cycl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CO"/>
        </a:p>
      </dgm:t>
    </dgm:pt>
    <dgm:pt modelId="{C1E5319B-424E-45F6-803D-576D2C9278AA}">
      <dgm:prSet phldrT="[Texto]" custT="1"/>
      <dgm:spPr/>
      <dgm:t>
        <a:bodyPr/>
        <a:lstStyle/>
        <a:p>
          <a:r>
            <a:rPr lang="es-CO" sz="3200" dirty="0" smtClean="0">
              <a:latin typeface="Arial" panose="020B0604020202020204" pitchFamily="34" charset="0"/>
              <a:cs typeface="Arial" panose="020B0604020202020204" pitchFamily="34" charset="0"/>
            </a:rPr>
            <a:t>LAVADO DE ACTIVOS </a:t>
          </a:r>
          <a:endParaRPr lang="es-CO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4B76C8-7EAF-4027-B370-431C2AA5F03D}" type="parTrans" cxnId="{42870DE5-9841-4637-AB61-AB44227B6FB5}">
      <dgm:prSet/>
      <dgm:spPr/>
      <dgm:t>
        <a:bodyPr/>
        <a:lstStyle/>
        <a:p>
          <a:endParaRPr lang="es-CO"/>
        </a:p>
      </dgm:t>
    </dgm:pt>
    <dgm:pt modelId="{8F9FEB5C-08E8-45A5-9A61-6E7BC8C23F54}" type="sibTrans" cxnId="{42870DE5-9841-4637-AB61-AB44227B6FB5}">
      <dgm:prSet/>
      <dgm:spPr/>
      <dgm:t>
        <a:bodyPr/>
        <a:lstStyle/>
        <a:p>
          <a:endParaRPr lang="es-CO"/>
        </a:p>
      </dgm:t>
    </dgm:pt>
    <dgm:pt modelId="{A4546A3D-CA61-4B02-A0E0-75F83C1AFD72}">
      <dgm:prSet phldrT="[Texto]"/>
      <dgm:spPr/>
      <dgm:t>
        <a:bodyPr/>
        <a:lstStyle/>
        <a:p>
          <a:r>
            <a:rPr lang="es-CO" dirty="0" smtClean="0">
              <a:latin typeface="Arial" panose="020B0604020202020204" pitchFamily="34" charset="0"/>
              <a:cs typeface="Arial" panose="020B0604020202020204" pitchFamily="34" charset="0"/>
            </a:rPr>
            <a:t>ADQUIRIR</a:t>
          </a:r>
          <a:endParaRPr lang="es-CO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CFCCC4-3E6F-480A-90AE-3AADB60FDAE9}" type="parTrans" cxnId="{2F8620DF-A570-4014-832A-2D9FFFC94252}">
      <dgm:prSet/>
      <dgm:spPr/>
      <dgm:t>
        <a:bodyPr/>
        <a:lstStyle/>
        <a:p>
          <a:endParaRPr lang="es-CO"/>
        </a:p>
      </dgm:t>
    </dgm:pt>
    <dgm:pt modelId="{65A4F1E8-B64B-4B09-B216-8AB6C82CBFFA}" type="sibTrans" cxnId="{2F8620DF-A570-4014-832A-2D9FFFC94252}">
      <dgm:prSet/>
      <dgm:spPr/>
      <dgm:t>
        <a:bodyPr/>
        <a:lstStyle/>
        <a:p>
          <a:endParaRPr lang="es-CO"/>
        </a:p>
      </dgm:t>
    </dgm:pt>
    <dgm:pt modelId="{700906D9-6133-44FA-82FA-78D50C296FA3}">
      <dgm:prSet phldrT="[Texto]"/>
      <dgm:spPr/>
      <dgm:t>
        <a:bodyPr/>
        <a:lstStyle/>
        <a:p>
          <a:r>
            <a:rPr lang="es-CO" dirty="0" smtClean="0"/>
            <a:t>INVERTIR </a:t>
          </a:r>
          <a:endParaRPr lang="es-CO" dirty="0"/>
        </a:p>
      </dgm:t>
    </dgm:pt>
    <dgm:pt modelId="{56B46E9D-EBE7-4136-A397-64741D381775}" type="parTrans" cxnId="{0F7E2F43-420F-4963-8E6E-DCA4BF45B8EF}">
      <dgm:prSet/>
      <dgm:spPr/>
      <dgm:t>
        <a:bodyPr/>
        <a:lstStyle/>
        <a:p>
          <a:endParaRPr lang="es-CO"/>
        </a:p>
      </dgm:t>
    </dgm:pt>
    <dgm:pt modelId="{75FAB464-CFCA-414A-AD40-A11C0D48D01F}" type="sibTrans" cxnId="{0F7E2F43-420F-4963-8E6E-DCA4BF45B8EF}">
      <dgm:prSet/>
      <dgm:spPr/>
      <dgm:t>
        <a:bodyPr/>
        <a:lstStyle/>
        <a:p>
          <a:endParaRPr lang="es-CO"/>
        </a:p>
      </dgm:t>
    </dgm:pt>
    <dgm:pt modelId="{06D7FBC0-E4D1-467F-9EE9-68C2B72821B8}">
      <dgm:prSet phldrT="[Texto]"/>
      <dgm:spPr/>
      <dgm:t>
        <a:bodyPr/>
        <a:lstStyle/>
        <a:p>
          <a:r>
            <a:rPr lang="es-CO" dirty="0" smtClean="0"/>
            <a:t>ADMINISTRAR</a:t>
          </a:r>
          <a:endParaRPr lang="es-CO" dirty="0"/>
        </a:p>
      </dgm:t>
    </dgm:pt>
    <dgm:pt modelId="{403E1FB2-CBEB-4E34-9449-3BC3037E1545}" type="parTrans" cxnId="{A16F58BA-868E-42B3-AFC3-C0C199723AC3}">
      <dgm:prSet/>
      <dgm:spPr/>
      <dgm:t>
        <a:bodyPr/>
        <a:lstStyle/>
        <a:p>
          <a:endParaRPr lang="es-CO"/>
        </a:p>
      </dgm:t>
    </dgm:pt>
    <dgm:pt modelId="{4FD62282-9ED5-4B63-98D3-50024EFE3945}" type="sibTrans" cxnId="{A16F58BA-868E-42B3-AFC3-C0C199723AC3}">
      <dgm:prSet/>
      <dgm:spPr/>
      <dgm:t>
        <a:bodyPr/>
        <a:lstStyle/>
        <a:p>
          <a:endParaRPr lang="es-CO"/>
        </a:p>
      </dgm:t>
    </dgm:pt>
    <dgm:pt modelId="{A0260851-B4DC-4C66-9349-8380A53A635A}">
      <dgm:prSet phldrT="[Texto]"/>
      <dgm:spPr/>
      <dgm:t>
        <a:bodyPr/>
        <a:lstStyle/>
        <a:p>
          <a:r>
            <a:rPr lang="es-CO" dirty="0" smtClean="0"/>
            <a:t>CUSTODIAR Y RESGUARDAR </a:t>
          </a:r>
          <a:endParaRPr lang="es-CO" dirty="0"/>
        </a:p>
      </dgm:t>
    </dgm:pt>
    <dgm:pt modelId="{042D4CF5-AD0C-4B78-9ECF-84E59B9EE2E5}" type="parTrans" cxnId="{FDA25566-DFEB-4AF1-901C-E4C3C3868A30}">
      <dgm:prSet/>
      <dgm:spPr/>
      <dgm:t>
        <a:bodyPr/>
        <a:lstStyle/>
        <a:p>
          <a:endParaRPr lang="es-CO"/>
        </a:p>
      </dgm:t>
    </dgm:pt>
    <dgm:pt modelId="{7001CCE4-6A78-4E11-B0E1-2F23D0E8FF26}" type="sibTrans" cxnId="{FDA25566-DFEB-4AF1-901C-E4C3C3868A30}">
      <dgm:prSet/>
      <dgm:spPr/>
      <dgm:t>
        <a:bodyPr/>
        <a:lstStyle/>
        <a:p>
          <a:endParaRPr lang="es-CO"/>
        </a:p>
      </dgm:t>
    </dgm:pt>
    <dgm:pt modelId="{295C68AB-033D-43A3-961D-2C2BA446E2B4}" type="pres">
      <dgm:prSet presAssocID="{3D357488-ED1E-4FA3-8EC0-EC1ED6E17CF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F60ED89-CED7-42CE-B68A-0F5EE8225355}" type="pres">
      <dgm:prSet presAssocID="{3D357488-ED1E-4FA3-8EC0-EC1ED6E17CF6}" presName="radial" presStyleCnt="0">
        <dgm:presLayoutVars>
          <dgm:animLvl val="ctr"/>
        </dgm:presLayoutVars>
      </dgm:prSet>
      <dgm:spPr/>
    </dgm:pt>
    <dgm:pt modelId="{91A16AE5-93B4-4CC5-99D9-FB2C3516FDC5}" type="pres">
      <dgm:prSet presAssocID="{C1E5319B-424E-45F6-803D-576D2C9278AA}" presName="centerShape" presStyleLbl="vennNode1" presStyleIdx="0" presStyleCnt="5" custScaleX="84507" custScaleY="77746"/>
      <dgm:spPr/>
      <dgm:t>
        <a:bodyPr/>
        <a:lstStyle/>
        <a:p>
          <a:endParaRPr lang="es-CO"/>
        </a:p>
      </dgm:t>
    </dgm:pt>
    <dgm:pt modelId="{FAD2A4F9-9A1C-4FAA-B834-4DB5DB2FB796}" type="pres">
      <dgm:prSet presAssocID="{A4546A3D-CA61-4B02-A0E0-75F83C1AFD72}" presName="node" presStyleLbl="vennNode1" presStyleIdx="1" presStyleCnt="5" custRadScaleRad="78670" custRadScaleInc="238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126C364-C6F9-41C6-8F62-2DB6708BCB1E}" type="pres">
      <dgm:prSet presAssocID="{700906D9-6133-44FA-82FA-78D50C296FA3}" presName="node" presStyleLbl="vennNode1" presStyleIdx="2" presStyleCnt="5" custRadScaleRad="9011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943C255-D3EF-4F5E-A89B-E4C6079405A1}" type="pres">
      <dgm:prSet presAssocID="{06D7FBC0-E4D1-467F-9EE9-68C2B72821B8}" presName="node" presStyleLbl="vennNode1" presStyleIdx="3" presStyleCnt="5" custRadScaleRad="84965" custRadScaleInc="-107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73F5979-66F4-4409-92D4-80BF583545C5}" type="pres">
      <dgm:prSet presAssocID="{A0260851-B4DC-4C66-9349-8380A53A635A}" presName="node" presStyleLbl="vennNode1" presStyleIdx="4" presStyleCnt="5" custRadScaleRad="8642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2870DE5-9841-4637-AB61-AB44227B6FB5}" srcId="{3D357488-ED1E-4FA3-8EC0-EC1ED6E17CF6}" destId="{C1E5319B-424E-45F6-803D-576D2C9278AA}" srcOrd="0" destOrd="0" parTransId="{2C4B76C8-7EAF-4027-B370-431C2AA5F03D}" sibTransId="{8F9FEB5C-08E8-45A5-9A61-6E7BC8C23F54}"/>
    <dgm:cxn modelId="{0612E158-8037-4FB3-899B-99F4FE8E211C}" type="presOf" srcId="{3D357488-ED1E-4FA3-8EC0-EC1ED6E17CF6}" destId="{295C68AB-033D-43A3-961D-2C2BA446E2B4}" srcOrd="0" destOrd="0" presId="urn:microsoft.com/office/officeart/2005/8/layout/radial3"/>
    <dgm:cxn modelId="{A076DD8F-DC65-4F46-8F97-C40A16BDB7E9}" type="presOf" srcId="{C1E5319B-424E-45F6-803D-576D2C9278AA}" destId="{91A16AE5-93B4-4CC5-99D9-FB2C3516FDC5}" srcOrd="0" destOrd="0" presId="urn:microsoft.com/office/officeart/2005/8/layout/radial3"/>
    <dgm:cxn modelId="{0F7E2F43-420F-4963-8E6E-DCA4BF45B8EF}" srcId="{C1E5319B-424E-45F6-803D-576D2C9278AA}" destId="{700906D9-6133-44FA-82FA-78D50C296FA3}" srcOrd="1" destOrd="0" parTransId="{56B46E9D-EBE7-4136-A397-64741D381775}" sibTransId="{75FAB464-CFCA-414A-AD40-A11C0D48D01F}"/>
    <dgm:cxn modelId="{6B399E65-D0C2-4B7C-A8E4-3FF2DC7B1308}" type="presOf" srcId="{A0260851-B4DC-4C66-9349-8380A53A635A}" destId="{073F5979-66F4-4409-92D4-80BF583545C5}" srcOrd="0" destOrd="0" presId="urn:microsoft.com/office/officeart/2005/8/layout/radial3"/>
    <dgm:cxn modelId="{FDA25566-DFEB-4AF1-901C-E4C3C3868A30}" srcId="{C1E5319B-424E-45F6-803D-576D2C9278AA}" destId="{A0260851-B4DC-4C66-9349-8380A53A635A}" srcOrd="3" destOrd="0" parTransId="{042D4CF5-AD0C-4B78-9ECF-84E59B9EE2E5}" sibTransId="{7001CCE4-6A78-4E11-B0E1-2F23D0E8FF26}"/>
    <dgm:cxn modelId="{2F8620DF-A570-4014-832A-2D9FFFC94252}" srcId="{C1E5319B-424E-45F6-803D-576D2C9278AA}" destId="{A4546A3D-CA61-4B02-A0E0-75F83C1AFD72}" srcOrd="0" destOrd="0" parTransId="{7ECFCCC4-3E6F-480A-90AE-3AADB60FDAE9}" sibTransId="{65A4F1E8-B64B-4B09-B216-8AB6C82CBFFA}"/>
    <dgm:cxn modelId="{EAE8D538-CF91-4C4F-BB47-745748EBEB8D}" type="presOf" srcId="{700906D9-6133-44FA-82FA-78D50C296FA3}" destId="{B126C364-C6F9-41C6-8F62-2DB6708BCB1E}" srcOrd="0" destOrd="0" presId="urn:microsoft.com/office/officeart/2005/8/layout/radial3"/>
    <dgm:cxn modelId="{3D7F2EB7-ED00-4A56-B559-6DD8678A0F20}" type="presOf" srcId="{06D7FBC0-E4D1-467F-9EE9-68C2B72821B8}" destId="{D943C255-D3EF-4F5E-A89B-E4C6079405A1}" srcOrd="0" destOrd="0" presId="urn:microsoft.com/office/officeart/2005/8/layout/radial3"/>
    <dgm:cxn modelId="{A16F58BA-868E-42B3-AFC3-C0C199723AC3}" srcId="{C1E5319B-424E-45F6-803D-576D2C9278AA}" destId="{06D7FBC0-E4D1-467F-9EE9-68C2B72821B8}" srcOrd="2" destOrd="0" parTransId="{403E1FB2-CBEB-4E34-9449-3BC3037E1545}" sibTransId="{4FD62282-9ED5-4B63-98D3-50024EFE3945}"/>
    <dgm:cxn modelId="{B853B4CB-DD7E-43FA-861F-0DD1C585CC22}" type="presOf" srcId="{A4546A3D-CA61-4B02-A0E0-75F83C1AFD72}" destId="{FAD2A4F9-9A1C-4FAA-B834-4DB5DB2FB796}" srcOrd="0" destOrd="0" presId="urn:microsoft.com/office/officeart/2005/8/layout/radial3"/>
    <dgm:cxn modelId="{14B11A88-B230-4F4E-953B-A0A56F339E19}" type="presParOf" srcId="{295C68AB-033D-43A3-961D-2C2BA446E2B4}" destId="{8F60ED89-CED7-42CE-B68A-0F5EE8225355}" srcOrd="0" destOrd="0" presId="urn:microsoft.com/office/officeart/2005/8/layout/radial3"/>
    <dgm:cxn modelId="{7E586F3D-A95B-4446-94BD-97F674404E69}" type="presParOf" srcId="{8F60ED89-CED7-42CE-B68A-0F5EE8225355}" destId="{91A16AE5-93B4-4CC5-99D9-FB2C3516FDC5}" srcOrd="0" destOrd="0" presId="urn:microsoft.com/office/officeart/2005/8/layout/radial3"/>
    <dgm:cxn modelId="{427DFF38-BCA9-474C-B829-2773DAF08E83}" type="presParOf" srcId="{8F60ED89-CED7-42CE-B68A-0F5EE8225355}" destId="{FAD2A4F9-9A1C-4FAA-B834-4DB5DB2FB796}" srcOrd="1" destOrd="0" presId="urn:microsoft.com/office/officeart/2005/8/layout/radial3"/>
    <dgm:cxn modelId="{DD6CFC6A-3D47-458B-B90E-577A411A860F}" type="presParOf" srcId="{8F60ED89-CED7-42CE-B68A-0F5EE8225355}" destId="{B126C364-C6F9-41C6-8F62-2DB6708BCB1E}" srcOrd="2" destOrd="0" presId="urn:microsoft.com/office/officeart/2005/8/layout/radial3"/>
    <dgm:cxn modelId="{8C6C6C4C-2D74-4C83-BFEE-2A362C5185BA}" type="presParOf" srcId="{8F60ED89-CED7-42CE-B68A-0F5EE8225355}" destId="{D943C255-D3EF-4F5E-A89B-E4C6079405A1}" srcOrd="3" destOrd="0" presId="urn:microsoft.com/office/officeart/2005/8/layout/radial3"/>
    <dgm:cxn modelId="{B95EF830-5578-427B-9B07-5F76AC900FB5}" type="presParOf" srcId="{8F60ED89-CED7-42CE-B68A-0F5EE8225355}" destId="{073F5979-66F4-4409-92D4-80BF583545C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99FDD0-2161-49FF-AF07-BD40CA12DDFF}" type="doc">
      <dgm:prSet loTypeId="urn:microsoft.com/office/officeart/2005/8/layout/cycle7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CO"/>
        </a:p>
      </dgm:t>
    </dgm:pt>
    <dgm:pt modelId="{78C14394-8B86-4BA8-86F2-BCD540D39B3F}">
      <dgm:prSet phldrT="[Texto]"/>
      <dgm:spPr/>
      <dgm:t>
        <a:bodyPr/>
        <a:lstStyle/>
        <a:p>
          <a:r>
            <a:rPr lang="es-CO" dirty="0" smtClean="0"/>
            <a:t>Dar apariencia de legalidad a recursos mal habidos</a:t>
          </a:r>
          <a:endParaRPr lang="es-CO" dirty="0"/>
        </a:p>
      </dgm:t>
    </dgm:pt>
    <dgm:pt modelId="{B0757FF0-C438-4531-ABBA-B0825C6F387F}" type="parTrans" cxnId="{55FBBCB5-F3B6-42B6-9F6C-B94B2DE2B80C}">
      <dgm:prSet/>
      <dgm:spPr/>
      <dgm:t>
        <a:bodyPr/>
        <a:lstStyle/>
        <a:p>
          <a:endParaRPr lang="es-CO"/>
        </a:p>
      </dgm:t>
    </dgm:pt>
    <dgm:pt modelId="{D8172920-4888-4FF9-AF9A-46864EA341EA}" type="sibTrans" cxnId="{55FBBCB5-F3B6-42B6-9F6C-B94B2DE2B80C}">
      <dgm:prSet/>
      <dgm:spPr/>
      <dgm:t>
        <a:bodyPr/>
        <a:lstStyle/>
        <a:p>
          <a:endParaRPr lang="es-CO"/>
        </a:p>
      </dgm:t>
    </dgm:pt>
    <dgm:pt modelId="{06CF25BB-9F38-43F2-9025-C9279908D11F}">
      <dgm:prSet phldrT="[Texto]"/>
      <dgm:spPr/>
      <dgm:t>
        <a:bodyPr/>
        <a:lstStyle/>
        <a:p>
          <a:r>
            <a:rPr lang="es-CO" dirty="0" smtClean="0"/>
            <a:t>Mezclar dineros ilegales con transacciones financieras legitimas </a:t>
          </a:r>
          <a:endParaRPr lang="es-CO" dirty="0"/>
        </a:p>
      </dgm:t>
    </dgm:pt>
    <dgm:pt modelId="{29644DBF-B77E-46EB-B193-47A9B1F48C30}" type="parTrans" cxnId="{01DC1A4D-2CCE-473B-827A-DC87B216CE51}">
      <dgm:prSet/>
      <dgm:spPr/>
      <dgm:t>
        <a:bodyPr/>
        <a:lstStyle/>
        <a:p>
          <a:endParaRPr lang="es-CO"/>
        </a:p>
      </dgm:t>
    </dgm:pt>
    <dgm:pt modelId="{17D4262C-A14B-4CEB-ABDF-B8B6D0469DDC}" type="sibTrans" cxnId="{01DC1A4D-2CCE-473B-827A-DC87B216CE51}">
      <dgm:prSet/>
      <dgm:spPr/>
      <dgm:t>
        <a:bodyPr/>
        <a:lstStyle/>
        <a:p>
          <a:endParaRPr lang="es-CO"/>
        </a:p>
      </dgm:t>
    </dgm:pt>
    <dgm:pt modelId="{0AD8AE16-2CCE-40F6-A32F-334479DADE39}">
      <dgm:prSet phldrT="[Texto]"/>
      <dgm:spPr/>
      <dgm:t>
        <a:bodyPr/>
        <a:lstStyle/>
        <a:p>
          <a:r>
            <a:rPr lang="es-CO" dirty="0" smtClean="0"/>
            <a:t>Formar rastros de papeles y transacciones complicadas, que confunda el origen ilícito de  los recursos  </a:t>
          </a:r>
          <a:endParaRPr lang="es-CO" dirty="0"/>
        </a:p>
      </dgm:t>
    </dgm:pt>
    <dgm:pt modelId="{9AABB3D7-417D-4F94-92A0-D6E22C23ACC2}" type="parTrans" cxnId="{CA103EE4-DD26-4998-85DA-0F3DA74CF7C6}">
      <dgm:prSet/>
      <dgm:spPr/>
      <dgm:t>
        <a:bodyPr/>
        <a:lstStyle/>
        <a:p>
          <a:endParaRPr lang="es-CO"/>
        </a:p>
      </dgm:t>
    </dgm:pt>
    <dgm:pt modelId="{9EEF5EFE-09BD-452A-BF18-0AB30DC03838}" type="sibTrans" cxnId="{CA103EE4-DD26-4998-85DA-0F3DA74CF7C6}">
      <dgm:prSet/>
      <dgm:spPr/>
      <dgm:t>
        <a:bodyPr/>
        <a:lstStyle/>
        <a:p>
          <a:endParaRPr lang="es-CO"/>
        </a:p>
      </dgm:t>
    </dgm:pt>
    <dgm:pt modelId="{96ABD652-9C60-414E-989B-31E4CB0E7405}" type="pres">
      <dgm:prSet presAssocID="{DE99FDD0-2161-49FF-AF07-BD40CA12DD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BCE4FBE-345F-4E7C-A156-2E9FDEF949BC}" type="pres">
      <dgm:prSet presAssocID="{78C14394-8B86-4BA8-86F2-BCD540D39B3F}" presName="node" presStyleLbl="node1" presStyleIdx="0" presStyleCnt="3" custRadScaleRad="706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4BF9C73-7D14-4F59-BCB0-6815B7DCEAE8}" type="pres">
      <dgm:prSet presAssocID="{D8172920-4888-4FF9-AF9A-46864EA341EA}" presName="sibTrans" presStyleLbl="sibTrans2D1" presStyleIdx="0" presStyleCnt="3" custScaleX="56845"/>
      <dgm:spPr/>
      <dgm:t>
        <a:bodyPr/>
        <a:lstStyle/>
        <a:p>
          <a:endParaRPr lang="es-CO"/>
        </a:p>
      </dgm:t>
    </dgm:pt>
    <dgm:pt modelId="{1452A088-0B7B-4100-AFB3-32648281DCB7}" type="pres">
      <dgm:prSet presAssocID="{D8172920-4888-4FF9-AF9A-46864EA341EA}" presName="connectorText" presStyleLbl="sibTrans2D1" presStyleIdx="0" presStyleCnt="3"/>
      <dgm:spPr/>
      <dgm:t>
        <a:bodyPr/>
        <a:lstStyle/>
        <a:p>
          <a:endParaRPr lang="es-CO"/>
        </a:p>
      </dgm:t>
    </dgm:pt>
    <dgm:pt modelId="{C0FD8580-452C-4497-BFE4-04340E35830E}" type="pres">
      <dgm:prSet presAssocID="{06CF25BB-9F38-43F2-9025-C9279908D1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DCF1059-21FD-40FF-9DB4-0733321A5662}" type="pres">
      <dgm:prSet presAssocID="{17D4262C-A14B-4CEB-ABDF-B8B6D0469DDC}" presName="sibTrans" presStyleLbl="sibTrans2D1" presStyleIdx="1" presStyleCnt="3" custScaleX="74402"/>
      <dgm:spPr/>
      <dgm:t>
        <a:bodyPr/>
        <a:lstStyle/>
        <a:p>
          <a:endParaRPr lang="es-CO"/>
        </a:p>
      </dgm:t>
    </dgm:pt>
    <dgm:pt modelId="{8339D931-24F4-4503-9070-B4AF00538EA1}" type="pres">
      <dgm:prSet presAssocID="{17D4262C-A14B-4CEB-ABDF-B8B6D0469DDC}" presName="connectorText" presStyleLbl="sibTrans2D1" presStyleIdx="1" presStyleCnt="3"/>
      <dgm:spPr/>
      <dgm:t>
        <a:bodyPr/>
        <a:lstStyle/>
        <a:p>
          <a:endParaRPr lang="es-CO"/>
        </a:p>
      </dgm:t>
    </dgm:pt>
    <dgm:pt modelId="{E92D03B7-5E6D-4631-BEE1-24021EAD0098}" type="pres">
      <dgm:prSet presAssocID="{0AD8AE16-2CCE-40F6-A32F-334479DADE3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F37E4CA-2294-41A7-B3AB-BF58FCE1F311}" type="pres">
      <dgm:prSet presAssocID="{9EEF5EFE-09BD-452A-BF18-0AB30DC03838}" presName="sibTrans" presStyleLbl="sibTrans2D1" presStyleIdx="2" presStyleCnt="3" custScaleX="57842"/>
      <dgm:spPr/>
      <dgm:t>
        <a:bodyPr/>
        <a:lstStyle/>
        <a:p>
          <a:endParaRPr lang="es-CO"/>
        </a:p>
      </dgm:t>
    </dgm:pt>
    <dgm:pt modelId="{2C1F5E75-1D66-483E-83CD-9DEFAD8D1F9D}" type="pres">
      <dgm:prSet presAssocID="{9EEF5EFE-09BD-452A-BF18-0AB30DC03838}" presName="connectorText" presStyleLbl="sibTrans2D1" presStyleIdx="2" presStyleCnt="3"/>
      <dgm:spPr/>
      <dgm:t>
        <a:bodyPr/>
        <a:lstStyle/>
        <a:p>
          <a:endParaRPr lang="es-CO"/>
        </a:p>
      </dgm:t>
    </dgm:pt>
  </dgm:ptLst>
  <dgm:cxnLst>
    <dgm:cxn modelId="{D469AFF5-E4EC-4143-ABBC-8EEFC1791D67}" type="presOf" srcId="{17D4262C-A14B-4CEB-ABDF-B8B6D0469DDC}" destId="{5DCF1059-21FD-40FF-9DB4-0733321A5662}" srcOrd="0" destOrd="0" presId="urn:microsoft.com/office/officeart/2005/8/layout/cycle7"/>
    <dgm:cxn modelId="{CA103EE4-DD26-4998-85DA-0F3DA74CF7C6}" srcId="{DE99FDD0-2161-49FF-AF07-BD40CA12DDFF}" destId="{0AD8AE16-2CCE-40F6-A32F-334479DADE39}" srcOrd="2" destOrd="0" parTransId="{9AABB3D7-417D-4F94-92A0-D6E22C23ACC2}" sibTransId="{9EEF5EFE-09BD-452A-BF18-0AB30DC03838}"/>
    <dgm:cxn modelId="{4D5F9696-2041-46A3-8258-635EE37ADAA3}" type="presOf" srcId="{9EEF5EFE-09BD-452A-BF18-0AB30DC03838}" destId="{BF37E4CA-2294-41A7-B3AB-BF58FCE1F311}" srcOrd="0" destOrd="0" presId="urn:microsoft.com/office/officeart/2005/8/layout/cycle7"/>
    <dgm:cxn modelId="{BE76327A-FAB0-4C7A-9D7F-01D62DBF72A5}" type="presOf" srcId="{D8172920-4888-4FF9-AF9A-46864EA341EA}" destId="{84BF9C73-7D14-4F59-BCB0-6815B7DCEAE8}" srcOrd="0" destOrd="0" presId="urn:microsoft.com/office/officeart/2005/8/layout/cycle7"/>
    <dgm:cxn modelId="{B8B02F70-77F5-440D-BC37-3414884D20D3}" type="presOf" srcId="{9EEF5EFE-09BD-452A-BF18-0AB30DC03838}" destId="{2C1F5E75-1D66-483E-83CD-9DEFAD8D1F9D}" srcOrd="1" destOrd="0" presId="urn:microsoft.com/office/officeart/2005/8/layout/cycle7"/>
    <dgm:cxn modelId="{C1283162-BF4A-4930-A0BD-0C1473C5AA65}" type="presOf" srcId="{78C14394-8B86-4BA8-86F2-BCD540D39B3F}" destId="{6BCE4FBE-345F-4E7C-A156-2E9FDEF949BC}" srcOrd="0" destOrd="0" presId="urn:microsoft.com/office/officeart/2005/8/layout/cycle7"/>
    <dgm:cxn modelId="{01DC1A4D-2CCE-473B-827A-DC87B216CE51}" srcId="{DE99FDD0-2161-49FF-AF07-BD40CA12DDFF}" destId="{06CF25BB-9F38-43F2-9025-C9279908D11F}" srcOrd="1" destOrd="0" parTransId="{29644DBF-B77E-46EB-B193-47A9B1F48C30}" sibTransId="{17D4262C-A14B-4CEB-ABDF-B8B6D0469DDC}"/>
    <dgm:cxn modelId="{73220AC0-BE19-4105-B9D2-DA803F0B124F}" type="presOf" srcId="{0AD8AE16-2CCE-40F6-A32F-334479DADE39}" destId="{E92D03B7-5E6D-4631-BEE1-24021EAD0098}" srcOrd="0" destOrd="0" presId="urn:microsoft.com/office/officeart/2005/8/layout/cycle7"/>
    <dgm:cxn modelId="{221A940A-416C-41EA-820C-9707D30846B5}" type="presOf" srcId="{D8172920-4888-4FF9-AF9A-46864EA341EA}" destId="{1452A088-0B7B-4100-AFB3-32648281DCB7}" srcOrd="1" destOrd="0" presId="urn:microsoft.com/office/officeart/2005/8/layout/cycle7"/>
    <dgm:cxn modelId="{404BA7FD-1989-445D-867E-34C45A54534E}" type="presOf" srcId="{DE99FDD0-2161-49FF-AF07-BD40CA12DDFF}" destId="{96ABD652-9C60-414E-989B-31E4CB0E7405}" srcOrd="0" destOrd="0" presId="urn:microsoft.com/office/officeart/2005/8/layout/cycle7"/>
    <dgm:cxn modelId="{E099D7BA-4687-46CD-B19C-BD136B7AC339}" type="presOf" srcId="{06CF25BB-9F38-43F2-9025-C9279908D11F}" destId="{C0FD8580-452C-4497-BFE4-04340E35830E}" srcOrd="0" destOrd="0" presId="urn:microsoft.com/office/officeart/2005/8/layout/cycle7"/>
    <dgm:cxn modelId="{55FBBCB5-F3B6-42B6-9F6C-B94B2DE2B80C}" srcId="{DE99FDD0-2161-49FF-AF07-BD40CA12DDFF}" destId="{78C14394-8B86-4BA8-86F2-BCD540D39B3F}" srcOrd="0" destOrd="0" parTransId="{B0757FF0-C438-4531-ABBA-B0825C6F387F}" sibTransId="{D8172920-4888-4FF9-AF9A-46864EA341EA}"/>
    <dgm:cxn modelId="{BC4A99FE-6476-4CBD-9A28-7A185F1ECA09}" type="presOf" srcId="{17D4262C-A14B-4CEB-ABDF-B8B6D0469DDC}" destId="{8339D931-24F4-4503-9070-B4AF00538EA1}" srcOrd="1" destOrd="0" presId="urn:microsoft.com/office/officeart/2005/8/layout/cycle7"/>
    <dgm:cxn modelId="{28DDDC51-2F32-455D-AA8C-0EA631306E11}" type="presParOf" srcId="{96ABD652-9C60-414E-989B-31E4CB0E7405}" destId="{6BCE4FBE-345F-4E7C-A156-2E9FDEF949BC}" srcOrd="0" destOrd="0" presId="urn:microsoft.com/office/officeart/2005/8/layout/cycle7"/>
    <dgm:cxn modelId="{0CEC8CE7-F42A-4BC9-857A-D120892842F6}" type="presParOf" srcId="{96ABD652-9C60-414E-989B-31E4CB0E7405}" destId="{84BF9C73-7D14-4F59-BCB0-6815B7DCEAE8}" srcOrd="1" destOrd="0" presId="urn:microsoft.com/office/officeart/2005/8/layout/cycle7"/>
    <dgm:cxn modelId="{A5EA448D-0504-476D-9DCD-68E0799F3936}" type="presParOf" srcId="{84BF9C73-7D14-4F59-BCB0-6815B7DCEAE8}" destId="{1452A088-0B7B-4100-AFB3-32648281DCB7}" srcOrd="0" destOrd="0" presId="urn:microsoft.com/office/officeart/2005/8/layout/cycle7"/>
    <dgm:cxn modelId="{A11FBEFB-CAC7-4E48-9D77-6AFDEA187D60}" type="presParOf" srcId="{96ABD652-9C60-414E-989B-31E4CB0E7405}" destId="{C0FD8580-452C-4497-BFE4-04340E35830E}" srcOrd="2" destOrd="0" presId="urn:microsoft.com/office/officeart/2005/8/layout/cycle7"/>
    <dgm:cxn modelId="{787C3FE5-6E0B-4C9A-99A7-859EB410AA34}" type="presParOf" srcId="{96ABD652-9C60-414E-989B-31E4CB0E7405}" destId="{5DCF1059-21FD-40FF-9DB4-0733321A5662}" srcOrd="3" destOrd="0" presId="urn:microsoft.com/office/officeart/2005/8/layout/cycle7"/>
    <dgm:cxn modelId="{D71FBF74-20D7-432B-8D59-8EDD942FB62F}" type="presParOf" srcId="{5DCF1059-21FD-40FF-9DB4-0733321A5662}" destId="{8339D931-24F4-4503-9070-B4AF00538EA1}" srcOrd="0" destOrd="0" presId="urn:microsoft.com/office/officeart/2005/8/layout/cycle7"/>
    <dgm:cxn modelId="{999D0172-CE36-4C5B-8124-BDD84FA48C92}" type="presParOf" srcId="{96ABD652-9C60-414E-989B-31E4CB0E7405}" destId="{E92D03B7-5E6D-4631-BEE1-24021EAD0098}" srcOrd="4" destOrd="0" presId="urn:microsoft.com/office/officeart/2005/8/layout/cycle7"/>
    <dgm:cxn modelId="{23868102-EA8A-4392-8529-863498305280}" type="presParOf" srcId="{96ABD652-9C60-414E-989B-31E4CB0E7405}" destId="{BF37E4CA-2294-41A7-B3AB-BF58FCE1F311}" srcOrd="5" destOrd="0" presId="urn:microsoft.com/office/officeart/2005/8/layout/cycle7"/>
    <dgm:cxn modelId="{10577BDF-2731-4381-AC85-42638DC7E9F3}" type="presParOf" srcId="{BF37E4CA-2294-41A7-B3AB-BF58FCE1F311}" destId="{2C1F5E75-1D66-483E-83CD-9DEFAD8D1F9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416060-1957-4041-897B-C2932A4BA6C9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BE4EEF93-7B35-4181-807E-C41E691E7F58}">
      <dgm:prSet phldrT="[Texto]"/>
      <dgm:spPr/>
      <dgm:t>
        <a:bodyPr/>
        <a:lstStyle/>
        <a:p>
          <a:r>
            <a:rPr lang="es-CO" dirty="0" smtClean="0"/>
            <a:t>Obtención o recolección del dinero </a:t>
          </a:r>
          <a:endParaRPr lang="es-CO" dirty="0"/>
        </a:p>
      </dgm:t>
    </dgm:pt>
    <dgm:pt modelId="{3D1936A9-BC5B-4587-B3A9-B55A4CB28886}" type="parTrans" cxnId="{D0B3B7AF-04C4-4DC2-9C3B-DF44D81CE8A3}">
      <dgm:prSet/>
      <dgm:spPr/>
      <dgm:t>
        <a:bodyPr/>
        <a:lstStyle/>
        <a:p>
          <a:endParaRPr lang="es-CO"/>
        </a:p>
      </dgm:t>
    </dgm:pt>
    <dgm:pt modelId="{A512A162-28AF-4049-9141-C393BCB2D993}" type="sibTrans" cxnId="{D0B3B7AF-04C4-4DC2-9C3B-DF44D81CE8A3}">
      <dgm:prSet/>
      <dgm:spPr/>
      <dgm:t>
        <a:bodyPr/>
        <a:lstStyle/>
        <a:p>
          <a:endParaRPr lang="es-CO"/>
        </a:p>
      </dgm:t>
    </dgm:pt>
    <dgm:pt modelId="{509C39CF-1C68-4AF5-91F6-310759CDD411}">
      <dgm:prSet phldrT="[Texto]"/>
      <dgm:spPr/>
      <dgm:t>
        <a:bodyPr/>
        <a:lstStyle/>
        <a:p>
          <a:r>
            <a:rPr lang="es-CO" dirty="0" smtClean="0"/>
            <a:t>Acumulación o colocación </a:t>
          </a:r>
          <a:endParaRPr lang="es-CO" dirty="0"/>
        </a:p>
      </dgm:t>
    </dgm:pt>
    <dgm:pt modelId="{80307BA8-4C6B-463C-B883-F4D97A6C4200}" type="parTrans" cxnId="{C0FBF4B8-EE1D-4D6D-89F6-79BBC28DEDA4}">
      <dgm:prSet/>
      <dgm:spPr/>
      <dgm:t>
        <a:bodyPr/>
        <a:lstStyle/>
        <a:p>
          <a:endParaRPr lang="es-CO"/>
        </a:p>
      </dgm:t>
    </dgm:pt>
    <dgm:pt modelId="{79E839C2-8486-4665-B936-0FD50B1FFD59}" type="sibTrans" cxnId="{C0FBF4B8-EE1D-4D6D-89F6-79BBC28DEDA4}">
      <dgm:prSet/>
      <dgm:spPr/>
      <dgm:t>
        <a:bodyPr/>
        <a:lstStyle/>
        <a:p>
          <a:endParaRPr lang="es-CO"/>
        </a:p>
      </dgm:t>
    </dgm:pt>
    <dgm:pt modelId="{D1494EC2-D5A6-4DD4-A105-BE26272E050A}">
      <dgm:prSet phldrT="[Texto]"/>
      <dgm:spPr/>
      <dgm:t>
        <a:bodyPr/>
        <a:lstStyle/>
        <a:p>
          <a:r>
            <a:rPr lang="es-CO" dirty="0" smtClean="0"/>
            <a:t>Estratificación o mezcla con fondos de origen legal </a:t>
          </a:r>
          <a:endParaRPr lang="es-CO" dirty="0"/>
        </a:p>
      </dgm:t>
    </dgm:pt>
    <dgm:pt modelId="{67B6B08E-D37D-4D99-968C-B3750ABDD34B}" type="parTrans" cxnId="{39835B95-F119-45DE-A51F-FF9E7EE8A623}">
      <dgm:prSet/>
      <dgm:spPr/>
      <dgm:t>
        <a:bodyPr/>
        <a:lstStyle/>
        <a:p>
          <a:endParaRPr lang="es-CO"/>
        </a:p>
      </dgm:t>
    </dgm:pt>
    <dgm:pt modelId="{32B8344F-C851-40B4-80D8-CF62BE59788E}" type="sibTrans" cxnId="{39835B95-F119-45DE-A51F-FF9E7EE8A623}">
      <dgm:prSet/>
      <dgm:spPr/>
      <dgm:t>
        <a:bodyPr/>
        <a:lstStyle/>
        <a:p>
          <a:endParaRPr lang="es-CO"/>
        </a:p>
      </dgm:t>
    </dgm:pt>
    <dgm:pt modelId="{5DC3A42E-73FC-4A07-9D83-6001EB1B52A4}">
      <dgm:prSet phldrT="[Texto]"/>
      <dgm:spPr/>
      <dgm:t>
        <a:bodyPr/>
        <a:lstStyle/>
        <a:p>
          <a:r>
            <a:rPr lang="es-CO" dirty="0" smtClean="0"/>
            <a:t>Integración o inversión </a:t>
          </a:r>
          <a:endParaRPr lang="es-CO" dirty="0"/>
        </a:p>
      </dgm:t>
    </dgm:pt>
    <dgm:pt modelId="{0603DEE4-8EC8-4E4C-9908-A0E84372991C}" type="parTrans" cxnId="{EEEE911B-ABC3-48FE-9463-8BFDF37E5EA3}">
      <dgm:prSet/>
      <dgm:spPr/>
      <dgm:t>
        <a:bodyPr/>
        <a:lstStyle/>
        <a:p>
          <a:endParaRPr lang="es-CO"/>
        </a:p>
      </dgm:t>
    </dgm:pt>
    <dgm:pt modelId="{746AF7A6-3914-4C21-87A5-B381BE5992D3}" type="sibTrans" cxnId="{EEEE911B-ABC3-48FE-9463-8BFDF37E5EA3}">
      <dgm:prSet/>
      <dgm:spPr/>
      <dgm:t>
        <a:bodyPr/>
        <a:lstStyle/>
        <a:p>
          <a:endParaRPr lang="es-CO"/>
        </a:p>
      </dgm:t>
    </dgm:pt>
    <dgm:pt modelId="{3EB91105-731C-439C-B131-63DAC4069901}" type="pres">
      <dgm:prSet presAssocID="{71416060-1957-4041-897B-C2932A4BA6C9}" presName="Name0" presStyleCnt="0">
        <dgm:presLayoutVars>
          <dgm:dir/>
          <dgm:resizeHandles val="exact"/>
        </dgm:presLayoutVars>
      </dgm:prSet>
      <dgm:spPr/>
    </dgm:pt>
    <dgm:pt modelId="{13CB1335-FE7A-4672-ABF3-4FAD1EAA15DC}" type="pres">
      <dgm:prSet presAssocID="{BE4EEF93-7B35-4181-807E-C41E691E7F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6BC0FAE-6AA7-4226-82E7-D526122247E0}" type="pres">
      <dgm:prSet presAssocID="{A512A162-28AF-4049-9141-C393BCB2D993}" presName="sibTrans" presStyleLbl="sibTrans2D1" presStyleIdx="0" presStyleCnt="3"/>
      <dgm:spPr/>
      <dgm:t>
        <a:bodyPr/>
        <a:lstStyle/>
        <a:p>
          <a:endParaRPr lang="es-CO"/>
        </a:p>
      </dgm:t>
    </dgm:pt>
    <dgm:pt modelId="{BB291030-DCBA-4512-A17D-8289995E7D81}" type="pres">
      <dgm:prSet presAssocID="{A512A162-28AF-4049-9141-C393BCB2D993}" presName="connectorText" presStyleLbl="sibTrans2D1" presStyleIdx="0" presStyleCnt="3"/>
      <dgm:spPr/>
      <dgm:t>
        <a:bodyPr/>
        <a:lstStyle/>
        <a:p>
          <a:endParaRPr lang="es-CO"/>
        </a:p>
      </dgm:t>
    </dgm:pt>
    <dgm:pt modelId="{FCB7B1EC-B8F3-44C1-9658-25A91BCD41B9}" type="pres">
      <dgm:prSet presAssocID="{509C39CF-1C68-4AF5-91F6-310759CDD41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DB96390-49E4-4246-AD02-B0130A87D3DE}" type="pres">
      <dgm:prSet presAssocID="{79E839C2-8486-4665-B936-0FD50B1FFD59}" presName="sibTrans" presStyleLbl="sibTrans2D1" presStyleIdx="1" presStyleCnt="3"/>
      <dgm:spPr/>
      <dgm:t>
        <a:bodyPr/>
        <a:lstStyle/>
        <a:p>
          <a:endParaRPr lang="es-CO"/>
        </a:p>
      </dgm:t>
    </dgm:pt>
    <dgm:pt modelId="{9985B714-7790-4EB4-9770-A94210364B3F}" type="pres">
      <dgm:prSet presAssocID="{79E839C2-8486-4665-B936-0FD50B1FFD59}" presName="connectorText" presStyleLbl="sibTrans2D1" presStyleIdx="1" presStyleCnt="3"/>
      <dgm:spPr/>
      <dgm:t>
        <a:bodyPr/>
        <a:lstStyle/>
        <a:p>
          <a:endParaRPr lang="es-CO"/>
        </a:p>
      </dgm:t>
    </dgm:pt>
    <dgm:pt modelId="{2ADCD765-8EE0-4E2B-A0D6-73862DDD3761}" type="pres">
      <dgm:prSet presAssocID="{D1494EC2-D5A6-4DD4-A105-BE26272E05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0719E21-B02B-4D33-8CCD-D9EFB6B9FD8A}" type="pres">
      <dgm:prSet presAssocID="{32B8344F-C851-40B4-80D8-CF62BE59788E}" presName="sibTrans" presStyleLbl="sibTrans2D1" presStyleIdx="2" presStyleCnt="3"/>
      <dgm:spPr/>
      <dgm:t>
        <a:bodyPr/>
        <a:lstStyle/>
        <a:p>
          <a:endParaRPr lang="es-CO"/>
        </a:p>
      </dgm:t>
    </dgm:pt>
    <dgm:pt modelId="{15DCC77E-480C-4DDD-81AD-BBFAE7D1EEF6}" type="pres">
      <dgm:prSet presAssocID="{32B8344F-C851-40B4-80D8-CF62BE59788E}" presName="connectorText" presStyleLbl="sibTrans2D1" presStyleIdx="2" presStyleCnt="3"/>
      <dgm:spPr/>
      <dgm:t>
        <a:bodyPr/>
        <a:lstStyle/>
        <a:p>
          <a:endParaRPr lang="es-CO"/>
        </a:p>
      </dgm:t>
    </dgm:pt>
    <dgm:pt modelId="{8645255A-510A-4F09-92B8-553D82DBB54D}" type="pres">
      <dgm:prSet presAssocID="{5DC3A42E-73FC-4A07-9D83-6001EB1B52A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3C5B262-F0F3-462D-A357-D790A2588B48}" type="presOf" srcId="{5DC3A42E-73FC-4A07-9D83-6001EB1B52A4}" destId="{8645255A-510A-4F09-92B8-553D82DBB54D}" srcOrd="0" destOrd="0" presId="urn:microsoft.com/office/officeart/2005/8/layout/process1"/>
    <dgm:cxn modelId="{E850EBAB-A48A-49EA-A3D3-46C4D6FFB22B}" type="presOf" srcId="{71416060-1957-4041-897B-C2932A4BA6C9}" destId="{3EB91105-731C-439C-B131-63DAC4069901}" srcOrd="0" destOrd="0" presId="urn:microsoft.com/office/officeart/2005/8/layout/process1"/>
    <dgm:cxn modelId="{429A04ED-2823-4918-B973-114F502084BD}" type="presOf" srcId="{32B8344F-C851-40B4-80D8-CF62BE59788E}" destId="{15DCC77E-480C-4DDD-81AD-BBFAE7D1EEF6}" srcOrd="1" destOrd="0" presId="urn:microsoft.com/office/officeart/2005/8/layout/process1"/>
    <dgm:cxn modelId="{169C376C-BAA5-47F3-95A3-CE4371782B0F}" type="presOf" srcId="{BE4EEF93-7B35-4181-807E-C41E691E7F58}" destId="{13CB1335-FE7A-4672-ABF3-4FAD1EAA15DC}" srcOrd="0" destOrd="0" presId="urn:microsoft.com/office/officeart/2005/8/layout/process1"/>
    <dgm:cxn modelId="{DE9E4C44-A965-4477-863C-7E7FACCA02EA}" type="presOf" srcId="{32B8344F-C851-40B4-80D8-CF62BE59788E}" destId="{D0719E21-B02B-4D33-8CCD-D9EFB6B9FD8A}" srcOrd="0" destOrd="0" presId="urn:microsoft.com/office/officeart/2005/8/layout/process1"/>
    <dgm:cxn modelId="{D0B3B7AF-04C4-4DC2-9C3B-DF44D81CE8A3}" srcId="{71416060-1957-4041-897B-C2932A4BA6C9}" destId="{BE4EEF93-7B35-4181-807E-C41E691E7F58}" srcOrd="0" destOrd="0" parTransId="{3D1936A9-BC5B-4587-B3A9-B55A4CB28886}" sibTransId="{A512A162-28AF-4049-9141-C393BCB2D993}"/>
    <dgm:cxn modelId="{33FE0316-190C-4F85-B7A0-A05B87CF2626}" type="presOf" srcId="{A512A162-28AF-4049-9141-C393BCB2D993}" destId="{BB291030-DCBA-4512-A17D-8289995E7D81}" srcOrd="1" destOrd="0" presId="urn:microsoft.com/office/officeart/2005/8/layout/process1"/>
    <dgm:cxn modelId="{C0FBF4B8-EE1D-4D6D-89F6-79BBC28DEDA4}" srcId="{71416060-1957-4041-897B-C2932A4BA6C9}" destId="{509C39CF-1C68-4AF5-91F6-310759CDD411}" srcOrd="1" destOrd="0" parTransId="{80307BA8-4C6B-463C-B883-F4D97A6C4200}" sibTransId="{79E839C2-8486-4665-B936-0FD50B1FFD59}"/>
    <dgm:cxn modelId="{EEEE911B-ABC3-48FE-9463-8BFDF37E5EA3}" srcId="{71416060-1957-4041-897B-C2932A4BA6C9}" destId="{5DC3A42E-73FC-4A07-9D83-6001EB1B52A4}" srcOrd="3" destOrd="0" parTransId="{0603DEE4-8EC8-4E4C-9908-A0E84372991C}" sibTransId="{746AF7A6-3914-4C21-87A5-B381BE5992D3}"/>
    <dgm:cxn modelId="{639F1DF7-A741-4506-9D37-A5E8BA419ADE}" type="presOf" srcId="{A512A162-28AF-4049-9141-C393BCB2D993}" destId="{36BC0FAE-6AA7-4226-82E7-D526122247E0}" srcOrd="0" destOrd="0" presId="urn:microsoft.com/office/officeart/2005/8/layout/process1"/>
    <dgm:cxn modelId="{36C81D99-F628-436C-8145-B41F30D156A3}" type="presOf" srcId="{D1494EC2-D5A6-4DD4-A105-BE26272E050A}" destId="{2ADCD765-8EE0-4E2B-A0D6-73862DDD3761}" srcOrd="0" destOrd="0" presId="urn:microsoft.com/office/officeart/2005/8/layout/process1"/>
    <dgm:cxn modelId="{8B9D26FA-B11E-47DD-9EA3-FE41C1D884B3}" type="presOf" srcId="{79E839C2-8486-4665-B936-0FD50B1FFD59}" destId="{7DB96390-49E4-4246-AD02-B0130A87D3DE}" srcOrd="0" destOrd="0" presId="urn:microsoft.com/office/officeart/2005/8/layout/process1"/>
    <dgm:cxn modelId="{AA91C458-A39A-425C-987C-71E1BC808783}" type="presOf" srcId="{79E839C2-8486-4665-B936-0FD50B1FFD59}" destId="{9985B714-7790-4EB4-9770-A94210364B3F}" srcOrd="1" destOrd="0" presId="urn:microsoft.com/office/officeart/2005/8/layout/process1"/>
    <dgm:cxn modelId="{39835B95-F119-45DE-A51F-FF9E7EE8A623}" srcId="{71416060-1957-4041-897B-C2932A4BA6C9}" destId="{D1494EC2-D5A6-4DD4-A105-BE26272E050A}" srcOrd="2" destOrd="0" parTransId="{67B6B08E-D37D-4D99-968C-B3750ABDD34B}" sibTransId="{32B8344F-C851-40B4-80D8-CF62BE59788E}"/>
    <dgm:cxn modelId="{6006A858-C431-45E4-BCF3-21E733D2BD34}" type="presOf" srcId="{509C39CF-1C68-4AF5-91F6-310759CDD411}" destId="{FCB7B1EC-B8F3-44C1-9658-25A91BCD41B9}" srcOrd="0" destOrd="0" presId="urn:microsoft.com/office/officeart/2005/8/layout/process1"/>
    <dgm:cxn modelId="{E877C06C-C19D-441C-BEFD-4536F32EE216}" type="presParOf" srcId="{3EB91105-731C-439C-B131-63DAC4069901}" destId="{13CB1335-FE7A-4672-ABF3-4FAD1EAA15DC}" srcOrd="0" destOrd="0" presId="urn:microsoft.com/office/officeart/2005/8/layout/process1"/>
    <dgm:cxn modelId="{0C35AD19-C685-4869-8AFB-EF00B3547346}" type="presParOf" srcId="{3EB91105-731C-439C-B131-63DAC4069901}" destId="{36BC0FAE-6AA7-4226-82E7-D526122247E0}" srcOrd="1" destOrd="0" presId="urn:microsoft.com/office/officeart/2005/8/layout/process1"/>
    <dgm:cxn modelId="{11CE9A59-16A1-460B-AD83-DE96C2BB5EB0}" type="presParOf" srcId="{36BC0FAE-6AA7-4226-82E7-D526122247E0}" destId="{BB291030-DCBA-4512-A17D-8289995E7D81}" srcOrd="0" destOrd="0" presId="urn:microsoft.com/office/officeart/2005/8/layout/process1"/>
    <dgm:cxn modelId="{F66102D5-1A17-4173-A735-004114DDE4B8}" type="presParOf" srcId="{3EB91105-731C-439C-B131-63DAC4069901}" destId="{FCB7B1EC-B8F3-44C1-9658-25A91BCD41B9}" srcOrd="2" destOrd="0" presId="urn:microsoft.com/office/officeart/2005/8/layout/process1"/>
    <dgm:cxn modelId="{4AF4F545-1F85-455F-AB36-1DEECBA7695B}" type="presParOf" srcId="{3EB91105-731C-439C-B131-63DAC4069901}" destId="{7DB96390-49E4-4246-AD02-B0130A87D3DE}" srcOrd="3" destOrd="0" presId="urn:microsoft.com/office/officeart/2005/8/layout/process1"/>
    <dgm:cxn modelId="{0A03B075-3222-4BDA-91E5-74C2E1A6DD06}" type="presParOf" srcId="{7DB96390-49E4-4246-AD02-B0130A87D3DE}" destId="{9985B714-7790-4EB4-9770-A94210364B3F}" srcOrd="0" destOrd="0" presId="urn:microsoft.com/office/officeart/2005/8/layout/process1"/>
    <dgm:cxn modelId="{C2F17562-CC31-43B4-80B4-2DB977057CBC}" type="presParOf" srcId="{3EB91105-731C-439C-B131-63DAC4069901}" destId="{2ADCD765-8EE0-4E2B-A0D6-73862DDD3761}" srcOrd="4" destOrd="0" presId="urn:microsoft.com/office/officeart/2005/8/layout/process1"/>
    <dgm:cxn modelId="{850EE76E-A0C8-4278-8AEE-15B528137D1A}" type="presParOf" srcId="{3EB91105-731C-439C-B131-63DAC4069901}" destId="{D0719E21-B02B-4D33-8CCD-D9EFB6B9FD8A}" srcOrd="5" destOrd="0" presId="urn:microsoft.com/office/officeart/2005/8/layout/process1"/>
    <dgm:cxn modelId="{FF7DA75A-0C1D-4FC5-8C36-FA2E3F8DACFE}" type="presParOf" srcId="{D0719E21-B02B-4D33-8CCD-D9EFB6B9FD8A}" destId="{15DCC77E-480C-4DDD-81AD-BBFAE7D1EEF6}" srcOrd="0" destOrd="0" presId="urn:microsoft.com/office/officeart/2005/8/layout/process1"/>
    <dgm:cxn modelId="{9BC4269D-7A41-456F-AB25-C1016CD1AB62}" type="presParOf" srcId="{3EB91105-731C-439C-B131-63DAC4069901}" destId="{8645255A-510A-4F09-92B8-553D82DBB54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E5B7CD-F961-4AAF-9ABB-37FC26B7191C}" type="doc">
      <dgm:prSet loTypeId="urn:microsoft.com/office/officeart/2005/8/layout/cycle3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D4D90489-C4CA-4DFE-A0AF-BC2C845576D9}">
      <dgm:prSet phldrT="[Texto]" custT="1"/>
      <dgm:spPr/>
      <dgm:t>
        <a:bodyPr/>
        <a:lstStyle/>
        <a:p>
          <a:r>
            <a:rPr lang="es-CO" sz="2000" smtClean="0">
              <a:latin typeface="Arial" panose="020B0604020202020204" pitchFamily="34" charset="0"/>
              <a:cs typeface="Arial" panose="020B0604020202020204" pitchFamily="34" charset="0"/>
            </a:rPr>
            <a:t>RETROALIMENTAR</a:t>
          </a:r>
          <a:endParaRPr lang="es-CO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EA8BCE-FD71-4CF9-8FA9-A53964D3D9AA}" type="parTrans" cxnId="{DE584DEC-D411-4E12-8129-9FA710B4EA4A}">
      <dgm:prSet/>
      <dgm:spPr/>
      <dgm:t>
        <a:bodyPr/>
        <a:lstStyle/>
        <a:p>
          <a:endParaRPr lang="es-CO"/>
        </a:p>
      </dgm:t>
    </dgm:pt>
    <dgm:pt modelId="{E3D7D37F-F63F-40B9-8755-8FE2B541D40C}" type="sibTrans" cxnId="{DE584DEC-D411-4E12-8129-9FA710B4EA4A}">
      <dgm:prSet/>
      <dgm:spPr/>
      <dgm:t>
        <a:bodyPr/>
        <a:lstStyle/>
        <a:p>
          <a:endParaRPr lang="es-CO"/>
        </a:p>
      </dgm:t>
    </dgm:pt>
    <dgm:pt modelId="{3B8C6A46-96EB-4A2B-ABF7-211E3DA11CE9}">
      <dgm:prSet phldrT="[Texto]" custT="1"/>
      <dgm:spPr/>
      <dgm:t>
        <a:bodyPr/>
        <a:lstStyle/>
        <a:p>
          <a:r>
            <a:rPr lang="es-CO" sz="2000" smtClean="0">
              <a:latin typeface="Arial" panose="020B0604020202020204" pitchFamily="34" charset="0"/>
              <a:cs typeface="Arial" panose="020B0604020202020204" pitchFamily="34" charset="0"/>
            </a:rPr>
            <a:t>ESCUCHAR</a:t>
          </a:r>
          <a:endParaRPr lang="es-CO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23A16F-BF14-4AF6-9AEF-9A08BB0833F8}" type="parTrans" cxnId="{82CB92C9-704A-42B7-A40A-773A9B25C658}">
      <dgm:prSet/>
      <dgm:spPr/>
      <dgm:t>
        <a:bodyPr/>
        <a:lstStyle/>
        <a:p>
          <a:endParaRPr lang="es-CO"/>
        </a:p>
      </dgm:t>
    </dgm:pt>
    <dgm:pt modelId="{00DCC1EA-D617-4E54-9875-DA315EAC335E}" type="sibTrans" cxnId="{82CB92C9-704A-42B7-A40A-773A9B25C658}">
      <dgm:prSet/>
      <dgm:spPr/>
      <dgm:t>
        <a:bodyPr/>
        <a:lstStyle/>
        <a:p>
          <a:endParaRPr lang="es-CO"/>
        </a:p>
      </dgm:t>
    </dgm:pt>
    <dgm:pt modelId="{5036FCB5-8610-4E0E-9D2F-24459D71CA0B}">
      <dgm:prSet phldrT="[Texto]" custT="1"/>
      <dgm:spPr/>
      <dgm:t>
        <a:bodyPr/>
        <a:lstStyle/>
        <a:p>
          <a:r>
            <a:rPr lang="es-CO" sz="2000" smtClean="0">
              <a:latin typeface="Arial" panose="020B0604020202020204" pitchFamily="34" charset="0"/>
              <a:cs typeface="Arial" panose="020B0604020202020204" pitchFamily="34" charset="0"/>
            </a:rPr>
            <a:t>SOLICITAR EVIDENCIA</a:t>
          </a:r>
          <a:endParaRPr lang="es-CO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06A567-E609-447C-8310-286D5FC619FE}" type="parTrans" cxnId="{292419D1-36CA-4941-A9F6-B23C479F1C20}">
      <dgm:prSet/>
      <dgm:spPr/>
      <dgm:t>
        <a:bodyPr/>
        <a:lstStyle/>
        <a:p>
          <a:endParaRPr lang="es-CO"/>
        </a:p>
      </dgm:t>
    </dgm:pt>
    <dgm:pt modelId="{F82D07E9-FC8F-442B-AA72-742700EE13B8}" type="sibTrans" cxnId="{292419D1-36CA-4941-A9F6-B23C479F1C20}">
      <dgm:prSet/>
      <dgm:spPr/>
      <dgm:t>
        <a:bodyPr/>
        <a:lstStyle/>
        <a:p>
          <a:endParaRPr lang="es-CO"/>
        </a:p>
      </dgm:t>
    </dgm:pt>
    <dgm:pt modelId="{C320A61E-4CD5-47B5-B1E4-259AD482D068}">
      <dgm:prSet phldrT="[Texto]" custT="1"/>
      <dgm:spPr/>
      <dgm:t>
        <a:bodyPr/>
        <a:lstStyle/>
        <a:p>
          <a:r>
            <a:rPr lang="es-CO" sz="2000" smtClean="0">
              <a:latin typeface="Arial" panose="020B0604020202020204" pitchFamily="34" charset="0"/>
              <a:cs typeface="Arial" panose="020B0604020202020204" pitchFamily="34" charset="0"/>
            </a:rPr>
            <a:t>OFRECER DISCULPAS </a:t>
          </a:r>
          <a:endParaRPr lang="es-CO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D49024-C457-4BC9-8E99-AAAC236D7AFB}" type="parTrans" cxnId="{A0679220-15C5-4D01-9F86-57886F424597}">
      <dgm:prSet/>
      <dgm:spPr/>
      <dgm:t>
        <a:bodyPr/>
        <a:lstStyle/>
        <a:p>
          <a:endParaRPr lang="es-CO"/>
        </a:p>
      </dgm:t>
    </dgm:pt>
    <dgm:pt modelId="{D7BC852C-5C2F-43E1-98AB-1F415F056270}" type="sibTrans" cxnId="{A0679220-15C5-4D01-9F86-57886F424597}">
      <dgm:prSet/>
      <dgm:spPr/>
      <dgm:t>
        <a:bodyPr/>
        <a:lstStyle/>
        <a:p>
          <a:endParaRPr lang="es-CO"/>
        </a:p>
      </dgm:t>
    </dgm:pt>
    <dgm:pt modelId="{DA39FFFF-E5DE-43BE-9E97-4378CE0C8738}">
      <dgm:prSet phldrT="[Texto]" custT="1"/>
      <dgm:spPr/>
      <dgm:t>
        <a:bodyPr/>
        <a:lstStyle/>
        <a:p>
          <a:r>
            <a:rPr lang="es-CO" sz="2000" smtClean="0">
              <a:latin typeface="Arial" panose="020B0604020202020204" pitchFamily="34" charset="0"/>
              <a:cs typeface="Arial" panose="020B0604020202020204" pitchFamily="34" charset="0"/>
            </a:rPr>
            <a:t>ARGUMENTAR</a:t>
          </a:r>
          <a:endParaRPr lang="es-CO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8EE64-5250-43DE-8BB8-1830D0FA6144}" type="parTrans" cxnId="{8FFDBB47-C987-4D41-8856-449688286630}">
      <dgm:prSet/>
      <dgm:spPr/>
      <dgm:t>
        <a:bodyPr/>
        <a:lstStyle/>
        <a:p>
          <a:endParaRPr lang="es-CO"/>
        </a:p>
      </dgm:t>
    </dgm:pt>
    <dgm:pt modelId="{097EFABD-CBD7-41E3-BD7E-F4D206815DCF}" type="sibTrans" cxnId="{8FFDBB47-C987-4D41-8856-449688286630}">
      <dgm:prSet/>
      <dgm:spPr/>
      <dgm:t>
        <a:bodyPr/>
        <a:lstStyle/>
        <a:p>
          <a:endParaRPr lang="es-CO"/>
        </a:p>
      </dgm:t>
    </dgm:pt>
    <dgm:pt modelId="{93E311FD-FA46-4454-B5E8-418BD98EFA04}">
      <dgm:prSet phldrT="[Texto]" custT="1"/>
      <dgm:spPr/>
      <dgm:t>
        <a:bodyPr/>
        <a:lstStyle/>
        <a:p>
          <a:r>
            <a:rPr lang="es-CO" sz="2000" smtClean="0">
              <a:latin typeface="Arial" panose="020B0604020202020204" pitchFamily="34" charset="0"/>
              <a:cs typeface="Arial" panose="020B0604020202020204" pitchFamily="34" charset="0"/>
            </a:rPr>
            <a:t>COMPROMETERSE CON UN TIEMPO  </a:t>
          </a:r>
          <a:endParaRPr lang="es-CO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DBD0FA-AF94-466D-B2DC-F7924D0E600D}" type="parTrans" cxnId="{F61EE50B-4970-4B93-8E41-0AC23918F429}">
      <dgm:prSet/>
      <dgm:spPr/>
      <dgm:t>
        <a:bodyPr/>
        <a:lstStyle/>
        <a:p>
          <a:endParaRPr lang="es-CO"/>
        </a:p>
      </dgm:t>
    </dgm:pt>
    <dgm:pt modelId="{84045A33-0893-46B1-BF6E-3D32F1E00E9B}" type="sibTrans" cxnId="{F61EE50B-4970-4B93-8E41-0AC23918F429}">
      <dgm:prSet/>
      <dgm:spPr/>
      <dgm:t>
        <a:bodyPr/>
        <a:lstStyle/>
        <a:p>
          <a:endParaRPr lang="es-CO"/>
        </a:p>
      </dgm:t>
    </dgm:pt>
    <dgm:pt modelId="{97E3416B-FE43-4BC1-91E5-F58CBA842FCC}">
      <dgm:prSet phldrT="[Texto]" custT="1"/>
      <dgm:spPr/>
      <dgm:t>
        <a:bodyPr/>
        <a:lstStyle/>
        <a:p>
          <a:r>
            <a:rPr lang="es-CO" sz="2000" smtClean="0">
              <a:latin typeface="Arial" panose="020B0604020202020204" pitchFamily="34" charset="0"/>
              <a:cs typeface="Arial" panose="020B0604020202020204" pitchFamily="34" charset="0"/>
            </a:rPr>
            <a:t>TOMAR CORRECTIVOS </a:t>
          </a:r>
          <a:endParaRPr lang="es-CO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727D78-0D31-4501-9305-21B432472F12}" type="parTrans" cxnId="{3B316CF4-97A1-4F2A-BC66-FEDB9061BDC6}">
      <dgm:prSet/>
      <dgm:spPr/>
      <dgm:t>
        <a:bodyPr/>
        <a:lstStyle/>
        <a:p>
          <a:endParaRPr lang="es-CO"/>
        </a:p>
      </dgm:t>
    </dgm:pt>
    <dgm:pt modelId="{9DDE9F35-EAAC-42B0-A322-8F373D2F52B4}" type="sibTrans" cxnId="{3B316CF4-97A1-4F2A-BC66-FEDB9061BDC6}">
      <dgm:prSet/>
      <dgm:spPr/>
      <dgm:t>
        <a:bodyPr/>
        <a:lstStyle/>
        <a:p>
          <a:endParaRPr lang="es-CO"/>
        </a:p>
      </dgm:t>
    </dgm:pt>
    <dgm:pt modelId="{EC19F5AB-8FAA-4811-8279-760C0AA7955B}" type="pres">
      <dgm:prSet presAssocID="{DBE5B7CD-F961-4AAF-9ABB-37FC26B719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1FF012E-C405-47BD-9B0F-BD13F10CD1EE}" type="pres">
      <dgm:prSet presAssocID="{DBE5B7CD-F961-4AAF-9ABB-37FC26B7191C}" presName="cycle" presStyleCnt="0"/>
      <dgm:spPr/>
    </dgm:pt>
    <dgm:pt modelId="{88F5757F-E3B1-4374-B783-122D39E0D007}" type="pres">
      <dgm:prSet presAssocID="{3B8C6A46-96EB-4A2B-ABF7-211E3DA11CE9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61113F-7F9C-4724-99F1-D006A28EFA92}" type="pres">
      <dgm:prSet presAssocID="{00DCC1EA-D617-4E54-9875-DA315EAC335E}" presName="sibTransFirstNode" presStyleLbl="bgShp" presStyleIdx="0" presStyleCnt="1"/>
      <dgm:spPr/>
      <dgm:t>
        <a:bodyPr/>
        <a:lstStyle/>
        <a:p>
          <a:endParaRPr lang="es-CO"/>
        </a:p>
      </dgm:t>
    </dgm:pt>
    <dgm:pt modelId="{46D31D37-4315-4594-87BC-3B43B0E32D84}" type="pres">
      <dgm:prSet presAssocID="{5036FCB5-8610-4E0E-9D2F-24459D71CA0B}" presName="nodeFollowingNodes" presStyleLbl="node1" presStyleIdx="1" presStyleCnt="7" custRadScaleRad="106322" custRadScaleInc="1569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2269ACB-AF0B-445C-B3C3-603CEB727ED5}" type="pres">
      <dgm:prSet presAssocID="{C320A61E-4CD5-47B5-B1E4-259AD482D068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AA35B51-B56B-477B-9128-065326931358}" type="pres">
      <dgm:prSet presAssocID="{DA39FFFF-E5DE-43BE-9E97-4378CE0C8738}" presName="nodeFollowingNodes" presStyleLbl="node1" presStyleIdx="3" presStyleCnt="7" custScaleX="126502" custRadScaleRad="111110" custRadScaleInc="-3640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2B6570-9343-4A96-A0A1-079F20D297E5}" type="pres">
      <dgm:prSet presAssocID="{93E311FD-FA46-4454-B5E8-418BD98EFA04}" presName="nodeFollowingNodes" presStyleLbl="node1" presStyleIdx="4" presStyleCnt="7" custScaleX="131691" custRadScaleRad="104019" custRadScaleInc="2634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2FBA597-1514-46E1-B64A-19721E9957B6}" type="pres">
      <dgm:prSet presAssocID="{D4D90489-C4CA-4DFE-A0AF-BC2C845576D9}" presName="nodeFollowingNodes" presStyleLbl="node1" presStyleIdx="5" presStyleCnt="7" custScaleX="13243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D2A3AC3-223C-4512-B6CA-CDF6F4D46464}" type="pres">
      <dgm:prSet presAssocID="{97E3416B-FE43-4BC1-91E5-F58CBA842FCC}" presName="nodeFollowingNodes" presStyleLbl="node1" presStyleIdx="6" presStyleCnt="7" custScaleX="123940" custRadScaleRad="102298" custRadScaleInc="-1464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8AA640D-F078-40D6-A9E8-03EFB7695DC1}" type="presOf" srcId="{5036FCB5-8610-4E0E-9D2F-24459D71CA0B}" destId="{46D31D37-4315-4594-87BC-3B43B0E32D84}" srcOrd="0" destOrd="0" presId="urn:microsoft.com/office/officeart/2005/8/layout/cycle3"/>
    <dgm:cxn modelId="{C0C7B7F6-0AAA-43D9-A081-C3CC5E98AB77}" type="presOf" srcId="{3B8C6A46-96EB-4A2B-ABF7-211E3DA11CE9}" destId="{88F5757F-E3B1-4374-B783-122D39E0D007}" srcOrd="0" destOrd="0" presId="urn:microsoft.com/office/officeart/2005/8/layout/cycle3"/>
    <dgm:cxn modelId="{C4947BC8-86CB-43E6-8022-577E02AC2D75}" type="presOf" srcId="{DA39FFFF-E5DE-43BE-9E97-4378CE0C8738}" destId="{0AA35B51-B56B-477B-9128-065326931358}" srcOrd="0" destOrd="0" presId="urn:microsoft.com/office/officeart/2005/8/layout/cycle3"/>
    <dgm:cxn modelId="{3B316CF4-97A1-4F2A-BC66-FEDB9061BDC6}" srcId="{DBE5B7CD-F961-4AAF-9ABB-37FC26B7191C}" destId="{97E3416B-FE43-4BC1-91E5-F58CBA842FCC}" srcOrd="6" destOrd="0" parTransId="{F8727D78-0D31-4501-9305-21B432472F12}" sibTransId="{9DDE9F35-EAAC-42B0-A322-8F373D2F52B4}"/>
    <dgm:cxn modelId="{0FEF949F-30BC-4C7D-86C3-165CA724F75C}" type="presOf" srcId="{C320A61E-4CD5-47B5-B1E4-259AD482D068}" destId="{02269ACB-AF0B-445C-B3C3-603CEB727ED5}" srcOrd="0" destOrd="0" presId="urn:microsoft.com/office/officeart/2005/8/layout/cycle3"/>
    <dgm:cxn modelId="{64F3CEA8-9977-43CE-9EAC-8AD39501E228}" type="presOf" srcId="{D4D90489-C4CA-4DFE-A0AF-BC2C845576D9}" destId="{92FBA597-1514-46E1-B64A-19721E9957B6}" srcOrd="0" destOrd="0" presId="urn:microsoft.com/office/officeart/2005/8/layout/cycle3"/>
    <dgm:cxn modelId="{292419D1-36CA-4941-A9F6-B23C479F1C20}" srcId="{DBE5B7CD-F961-4AAF-9ABB-37FC26B7191C}" destId="{5036FCB5-8610-4E0E-9D2F-24459D71CA0B}" srcOrd="1" destOrd="0" parTransId="{8B06A567-E609-447C-8310-286D5FC619FE}" sibTransId="{F82D07E9-FC8F-442B-AA72-742700EE13B8}"/>
    <dgm:cxn modelId="{82CB92C9-704A-42B7-A40A-773A9B25C658}" srcId="{DBE5B7CD-F961-4AAF-9ABB-37FC26B7191C}" destId="{3B8C6A46-96EB-4A2B-ABF7-211E3DA11CE9}" srcOrd="0" destOrd="0" parTransId="{FE23A16F-BF14-4AF6-9AEF-9A08BB0833F8}" sibTransId="{00DCC1EA-D617-4E54-9875-DA315EAC335E}"/>
    <dgm:cxn modelId="{F61EE50B-4970-4B93-8E41-0AC23918F429}" srcId="{DBE5B7CD-F961-4AAF-9ABB-37FC26B7191C}" destId="{93E311FD-FA46-4454-B5E8-418BD98EFA04}" srcOrd="4" destOrd="0" parTransId="{02DBD0FA-AF94-466D-B2DC-F7924D0E600D}" sibTransId="{84045A33-0893-46B1-BF6E-3D32F1E00E9B}"/>
    <dgm:cxn modelId="{5AE1670A-46AB-4718-BB7B-0F1249C00224}" type="presOf" srcId="{00DCC1EA-D617-4E54-9875-DA315EAC335E}" destId="{3161113F-7F9C-4724-99F1-D006A28EFA92}" srcOrd="0" destOrd="0" presId="urn:microsoft.com/office/officeart/2005/8/layout/cycle3"/>
    <dgm:cxn modelId="{BEC8B479-B799-4229-B6CA-355AEE812A00}" type="presOf" srcId="{93E311FD-FA46-4454-B5E8-418BD98EFA04}" destId="{AE2B6570-9343-4A96-A0A1-079F20D297E5}" srcOrd="0" destOrd="0" presId="urn:microsoft.com/office/officeart/2005/8/layout/cycle3"/>
    <dgm:cxn modelId="{A0679220-15C5-4D01-9F86-57886F424597}" srcId="{DBE5B7CD-F961-4AAF-9ABB-37FC26B7191C}" destId="{C320A61E-4CD5-47B5-B1E4-259AD482D068}" srcOrd="2" destOrd="0" parTransId="{A0D49024-C457-4BC9-8E99-AAAC236D7AFB}" sibTransId="{D7BC852C-5C2F-43E1-98AB-1F415F056270}"/>
    <dgm:cxn modelId="{DE584DEC-D411-4E12-8129-9FA710B4EA4A}" srcId="{DBE5B7CD-F961-4AAF-9ABB-37FC26B7191C}" destId="{D4D90489-C4CA-4DFE-A0AF-BC2C845576D9}" srcOrd="5" destOrd="0" parTransId="{B0EA8BCE-FD71-4CF9-8FA9-A53964D3D9AA}" sibTransId="{E3D7D37F-F63F-40B9-8755-8FE2B541D40C}"/>
    <dgm:cxn modelId="{B2D21C73-04AA-48BE-8ECE-2BDBE3F37F9C}" type="presOf" srcId="{DBE5B7CD-F961-4AAF-9ABB-37FC26B7191C}" destId="{EC19F5AB-8FAA-4811-8279-760C0AA7955B}" srcOrd="0" destOrd="0" presId="urn:microsoft.com/office/officeart/2005/8/layout/cycle3"/>
    <dgm:cxn modelId="{8FFDBB47-C987-4D41-8856-449688286630}" srcId="{DBE5B7CD-F961-4AAF-9ABB-37FC26B7191C}" destId="{DA39FFFF-E5DE-43BE-9E97-4378CE0C8738}" srcOrd="3" destOrd="0" parTransId="{BD88EE64-5250-43DE-8BB8-1830D0FA6144}" sibTransId="{097EFABD-CBD7-41E3-BD7E-F4D206815DCF}"/>
    <dgm:cxn modelId="{0CE26A30-90B6-41FB-A6CC-D15C1B8FDB72}" type="presOf" srcId="{97E3416B-FE43-4BC1-91E5-F58CBA842FCC}" destId="{0D2A3AC3-223C-4512-B6CA-CDF6F4D46464}" srcOrd="0" destOrd="0" presId="urn:microsoft.com/office/officeart/2005/8/layout/cycle3"/>
    <dgm:cxn modelId="{441DA749-C664-432C-BEBA-A331ABC51680}" type="presParOf" srcId="{EC19F5AB-8FAA-4811-8279-760C0AA7955B}" destId="{F1FF012E-C405-47BD-9B0F-BD13F10CD1EE}" srcOrd="0" destOrd="0" presId="urn:microsoft.com/office/officeart/2005/8/layout/cycle3"/>
    <dgm:cxn modelId="{43B995E9-19DE-41A7-B18F-D2A61C66208C}" type="presParOf" srcId="{F1FF012E-C405-47BD-9B0F-BD13F10CD1EE}" destId="{88F5757F-E3B1-4374-B783-122D39E0D007}" srcOrd="0" destOrd="0" presId="urn:microsoft.com/office/officeart/2005/8/layout/cycle3"/>
    <dgm:cxn modelId="{1A1D1B18-A6D8-4A74-AD55-501E01AC45D2}" type="presParOf" srcId="{F1FF012E-C405-47BD-9B0F-BD13F10CD1EE}" destId="{3161113F-7F9C-4724-99F1-D006A28EFA92}" srcOrd="1" destOrd="0" presId="urn:microsoft.com/office/officeart/2005/8/layout/cycle3"/>
    <dgm:cxn modelId="{829D3342-D439-4A9C-89EC-DF3D717AAABF}" type="presParOf" srcId="{F1FF012E-C405-47BD-9B0F-BD13F10CD1EE}" destId="{46D31D37-4315-4594-87BC-3B43B0E32D84}" srcOrd="2" destOrd="0" presId="urn:microsoft.com/office/officeart/2005/8/layout/cycle3"/>
    <dgm:cxn modelId="{4F9FECAC-1E4F-4DE8-B8D4-F0225FBEE283}" type="presParOf" srcId="{F1FF012E-C405-47BD-9B0F-BD13F10CD1EE}" destId="{02269ACB-AF0B-445C-B3C3-603CEB727ED5}" srcOrd="3" destOrd="0" presId="urn:microsoft.com/office/officeart/2005/8/layout/cycle3"/>
    <dgm:cxn modelId="{B211DC26-53C3-4789-A647-214D0F8D21A1}" type="presParOf" srcId="{F1FF012E-C405-47BD-9B0F-BD13F10CD1EE}" destId="{0AA35B51-B56B-477B-9128-065326931358}" srcOrd="4" destOrd="0" presId="urn:microsoft.com/office/officeart/2005/8/layout/cycle3"/>
    <dgm:cxn modelId="{8EC2F766-2C4E-416C-9E7D-AB9F9ACCD226}" type="presParOf" srcId="{F1FF012E-C405-47BD-9B0F-BD13F10CD1EE}" destId="{AE2B6570-9343-4A96-A0A1-079F20D297E5}" srcOrd="5" destOrd="0" presId="urn:microsoft.com/office/officeart/2005/8/layout/cycle3"/>
    <dgm:cxn modelId="{50148D2D-BFB2-4C20-9E8F-72A599DCCDB4}" type="presParOf" srcId="{F1FF012E-C405-47BD-9B0F-BD13F10CD1EE}" destId="{92FBA597-1514-46E1-B64A-19721E9957B6}" srcOrd="6" destOrd="0" presId="urn:microsoft.com/office/officeart/2005/8/layout/cycle3"/>
    <dgm:cxn modelId="{0A8A8987-7D6E-49B1-A9F2-2F53207DDDBE}" type="presParOf" srcId="{F1FF012E-C405-47BD-9B0F-BD13F10CD1EE}" destId="{0D2A3AC3-223C-4512-B6CA-CDF6F4D46464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1CBD15-8125-46B4-87C9-F2BF25869A08}" type="doc">
      <dgm:prSet loTypeId="urn:microsoft.com/office/officeart/2005/8/layout/cycle2" loCatId="cycle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CO"/>
        </a:p>
      </dgm:t>
    </dgm:pt>
    <dgm:pt modelId="{6FC43367-A4A0-4658-86B2-3B70C13BE21E}">
      <dgm:prSet phldrT="[Texto]"/>
      <dgm:spPr/>
      <dgm:t>
        <a:bodyPr/>
        <a:lstStyle/>
        <a:p>
          <a:r>
            <a:rPr lang="es-CO" dirty="0" smtClean="0"/>
            <a:t>SOBREPESO</a:t>
          </a:r>
          <a:endParaRPr lang="es-CO" dirty="0"/>
        </a:p>
      </dgm:t>
    </dgm:pt>
    <dgm:pt modelId="{4C8FA35F-3F89-4D8E-A6C4-B971EC00C69A}" type="parTrans" cxnId="{CC30601C-2965-4F4C-AE42-4572A1A6CFBC}">
      <dgm:prSet/>
      <dgm:spPr/>
      <dgm:t>
        <a:bodyPr/>
        <a:lstStyle/>
        <a:p>
          <a:endParaRPr lang="es-CO"/>
        </a:p>
      </dgm:t>
    </dgm:pt>
    <dgm:pt modelId="{76FEC63A-2893-42B8-A009-33E41FF0639A}" type="sibTrans" cxnId="{CC30601C-2965-4F4C-AE42-4572A1A6CFBC}">
      <dgm:prSet/>
      <dgm:spPr/>
      <dgm:t>
        <a:bodyPr/>
        <a:lstStyle/>
        <a:p>
          <a:endParaRPr lang="es-CO"/>
        </a:p>
      </dgm:t>
    </dgm:pt>
    <dgm:pt modelId="{686A21ED-7C20-42BF-9A1A-67427230B32F}">
      <dgm:prSet phldrT="[Texto]"/>
      <dgm:spPr/>
      <dgm:t>
        <a:bodyPr/>
        <a:lstStyle/>
        <a:p>
          <a:r>
            <a:rPr lang="es-CO" dirty="0" smtClean="0"/>
            <a:t>ESTILO DE VIDA  SEDENTARIO</a:t>
          </a:r>
          <a:endParaRPr lang="es-CO" dirty="0"/>
        </a:p>
      </dgm:t>
    </dgm:pt>
    <dgm:pt modelId="{42EB6766-E78B-4ADE-8920-7AAD0DA452B9}" type="parTrans" cxnId="{72D31DCC-FBE3-4F4A-A9A7-044CA15FBD06}">
      <dgm:prSet/>
      <dgm:spPr/>
      <dgm:t>
        <a:bodyPr/>
        <a:lstStyle/>
        <a:p>
          <a:endParaRPr lang="es-CO"/>
        </a:p>
      </dgm:t>
    </dgm:pt>
    <dgm:pt modelId="{54A038E6-1903-4814-B72E-EBD5202A49C9}" type="sibTrans" cxnId="{72D31DCC-FBE3-4F4A-A9A7-044CA15FBD06}">
      <dgm:prSet/>
      <dgm:spPr/>
      <dgm:t>
        <a:bodyPr/>
        <a:lstStyle/>
        <a:p>
          <a:endParaRPr lang="es-CO"/>
        </a:p>
      </dgm:t>
    </dgm:pt>
    <dgm:pt modelId="{B8559165-DE81-48A1-A9A6-DC70DFA7CC16}">
      <dgm:prSet phldrT="[Texto]"/>
      <dgm:spPr/>
      <dgm:t>
        <a:bodyPr/>
        <a:lstStyle/>
        <a:p>
          <a:r>
            <a:rPr lang="es-CO" dirty="0" smtClean="0"/>
            <a:t>EJERCICIO INAPROPIADO</a:t>
          </a:r>
          <a:endParaRPr lang="es-CO" dirty="0"/>
        </a:p>
      </dgm:t>
    </dgm:pt>
    <dgm:pt modelId="{AF27FA79-81C1-45C9-8A93-D96E77AB94F3}" type="parTrans" cxnId="{2374F389-BF04-4FE1-8545-E1C18E030BF5}">
      <dgm:prSet/>
      <dgm:spPr/>
      <dgm:t>
        <a:bodyPr/>
        <a:lstStyle/>
        <a:p>
          <a:endParaRPr lang="es-CO"/>
        </a:p>
      </dgm:t>
    </dgm:pt>
    <dgm:pt modelId="{C37AA89C-BEB4-4258-B57C-EEB84BA6DBC5}" type="sibTrans" cxnId="{2374F389-BF04-4FE1-8545-E1C18E030BF5}">
      <dgm:prSet/>
      <dgm:spPr/>
      <dgm:t>
        <a:bodyPr/>
        <a:lstStyle/>
        <a:p>
          <a:endParaRPr lang="es-CO"/>
        </a:p>
      </dgm:t>
    </dgm:pt>
    <dgm:pt modelId="{CC874E97-A058-4328-B8EF-6FEA29FE2617}">
      <dgm:prSet phldrT="[Texto]"/>
      <dgm:spPr/>
      <dgm:t>
        <a:bodyPr/>
        <a:lstStyle/>
        <a:p>
          <a:r>
            <a:rPr lang="es-CO" dirty="0" smtClean="0"/>
            <a:t>FACTORES EMOCIONALES</a:t>
          </a:r>
          <a:endParaRPr lang="es-CO" dirty="0"/>
        </a:p>
      </dgm:t>
    </dgm:pt>
    <dgm:pt modelId="{6E1DEF06-C5CB-4EE1-963A-DDD88EE1FC5B}" type="parTrans" cxnId="{4C09B8D3-6CD7-431B-9FF5-D60CFBADB4D7}">
      <dgm:prSet/>
      <dgm:spPr/>
      <dgm:t>
        <a:bodyPr/>
        <a:lstStyle/>
        <a:p>
          <a:endParaRPr lang="es-CO"/>
        </a:p>
      </dgm:t>
    </dgm:pt>
    <dgm:pt modelId="{90017C0D-AEA1-42CC-8FCF-D6581CDF0802}" type="sibTrans" cxnId="{4C09B8D3-6CD7-431B-9FF5-D60CFBADB4D7}">
      <dgm:prSet/>
      <dgm:spPr/>
      <dgm:t>
        <a:bodyPr/>
        <a:lstStyle/>
        <a:p>
          <a:endParaRPr lang="es-CO"/>
        </a:p>
      </dgm:t>
    </dgm:pt>
    <dgm:pt modelId="{B3CA5268-552B-45EA-8D75-14BEB1A8998D}">
      <dgm:prSet phldrT="[Texto]"/>
      <dgm:spPr/>
      <dgm:t>
        <a:bodyPr/>
        <a:lstStyle/>
        <a:p>
          <a:r>
            <a:rPr lang="es-CO" dirty="0" smtClean="0"/>
            <a:t>RIESGO RESIDUAL</a:t>
          </a:r>
          <a:endParaRPr lang="es-CO" dirty="0"/>
        </a:p>
      </dgm:t>
    </dgm:pt>
    <dgm:pt modelId="{D5DCCC32-4859-42CF-B741-884A3BE50FDA}" type="parTrans" cxnId="{A1BB9FDD-3F0D-40A0-91C8-94102B334331}">
      <dgm:prSet/>
      <dgm:spPr/>
      <dgm:t>
        <a:bodyPr/>
        <a:lstStyle/>
        <a:p>
          <a:endParaRPr lang="es-CO"/>
        </a:p>
      </dgm:t>
    </dgm:pt>
    <dgm:pt modelId="{8726DD24-EC80-48ED-867A-EA4CFD3B4342}" type="sibTrans" cxnId="{A1BB9FDD-3F0D-40A0-91C8-94102B334331}">
      <dgm:prSet/>
      <dgm:spPr/>
      <dgm:t>
        <a:bodyPr/>
        <a:lstStyle/>
        <a:p>
          <a:endParaRPr lang="es-CO"/>
        </a:p>
      </dgm:t>
    </dgm:pt>
    <dgm:pt modelId="{D42CB851-79E6-42C6-81BA-711333775906}" type="pres">
      <dgm:prSet presAssocID="{6E1CBD15-8125-46B4-87C9-F2BF25869A0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A9CCA5F-BF07-44F5-BBE0-7EABD9E6D544}" type="pres">
      <dgm:prSet presAssocID="{6FC43367-A4A0-4658-86B2-3B70C13BE21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48575A-0D2C-4521-8C58-55B3CE99D761}" type="pres">
      <dgm:prSet presAssocID="{76FEC63A-2893-42B8-A009-33E41FF0639A}" presName="sibTrans" presStyleLbl="sibTrans2D1" presStyleIdx="0" presStyleCnt="5"/>
      <dgm:spPr/>
      <dgm:t>
        <a:bodyPr/>
        <a:lstStyle/>
        <a:p>
          <a:endParaRPr lang="es-CO"/>
        </a:p>
      </dgm:t>
    </dgm:pt>
    <dgm:pt modelId="{EA76D783-3F9B-4E90-9968-03F5F40CAF44}" type="pres">
      <dgm:prSet presAssocID="{76FEC63A-2893-42B8-A009-33E41FF0639A}" presName="connectorText" presStyleLbl="sibTrans2D1" presStyleIdx="0" presStyleCnt="5"/>
      <dgm:spPr/>
      <dgm:t>
        <a:bodyPr/>
        <a:lstStyle/>
        <a:p>
          <a:endParaRPr lang="es-CO"/>
        </a:p>
      </dgm:t>
    </dgm:pt>
    <dgm:pt modelId="{C8A81E0F-B923-4305-809F-6C59D3C13CAD}" type="pres">
      <dgm:prSet presAssocID="{686A21ED-7C20-42BF-9A1A-67427230B32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7489865-E305-4550-9516-242EC73E9668}" type="pres">
      <dgm:prSet presAssocID="{54A038E6-1903-4814-B72E-EBD5202A49C9}" presName="sibTrans" presStyleLbl="sibTrans2D1" presStyleIdx="1" presStyleCnt="5"/>
      <dgm:spPr/>
      <dgm:t>
        <a:bodyPr/>
        <a:lstStyle/>
        <a:p>
          <a:endParaRPr lang="es-CO"/>
        </a:p>
      </dgm:t>
    </dgm:pt>
    <dgm:pt modelId="{B92EF2E7-20F7-408E-9FD0-DFD78FE866A9}" type="pres">
      <dgm:prSet presAssocID="{54A038E6-1903-4814-B72E-EBD5202A49C9}" presName="connectorText" presStyleLbl="sibTrans2D1" presStyleIdx="1" presStyleCnt="5"/>
      <dgm:spPr/>
      <dgm:t>
        <a:bodyPr/>
        <a:lstStyle/>
        <a:p>
          <a:endParaRPr lang="es-CO"/>
        </a:p>
      </dgm:t>
    </dgm:pt>
    <dgm:pt modelId="{C8DA1BD3-8A31-4C44-AF88-23D1C57D180E}" type="pres">
      <dgm:prSet presAssocID="{B8559165-DE81-48A1-A9A6-DC70DFA7CC1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57D163-59EF-42DA-A04B-A58CEB085D72}" type="pres">
      <dgm:prSet presAssocID="{C37AA89C-BEB4-4258-B57C-EEB84BA6DBC5}" presName="sibTrans" presStyleLbl="sibTrans2D1" presStyleIdx="2" presStyleCnt="5"/>
      <dgm:spPr/>
      <dgm:t>
        <a:bodyPr/>
        <a:lstStyle/>
        <a:p>
          <a:endParaRPr lang="es-CO"/>
        </a:p>
      </dgm:t>
    </dgm:pt>
    <dgm:pt modelId="{57988F40-C4F8-48AB-9E30-691CD8DB57D4}" type="pres">
      <dgm:prSet presAssocID="{C37AA89C-BEB4-4258-B57C-EEB84BA6DBC5}" presName="connectorText" presStyleLbl="sibTrans2D1" presStyleIdx="2" presStyleCnt="5"/>
      <dgm:spPr/>
      <dgm:t>
        <a:bodyPr/>
        <a:lstStyle/>
        <a:p>
          <a:endParaRPr lang="es-CO"/>
        </a:p>
      </dgm:t>
    </dgm:pt>
    <dgm:pt modelId="{DAFBECED-C391-4B66-A0F3-B52105A4F15D}" type="pres">
      <dgm:prSet presAssocID="{CC874E97-A058-4328-B8EF-6FEA29FE261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41ABF6-5D4B-4CB9-B12F-B4A826848049}" type="pres">
      <dgm:prSet presAssocID="{90017C0D-AEA1-42CC-8FCF-D6581CDF0802}" presName="sibTrans" presStyleLbl="sibTrans2D1" presStyleIdx="3" presStyleCnt="5"/>
      <dgm:spPr/>
      <dgm:t>
        <a:bodyPr/>
        <a:lstStyle/>
        <a:p>
          <a:endParaRPr lang="es-CO"/>
        </a:p>
      </dgm:t>
    </dgm:pt>
    <dgm:pt modelId="{F0EDCBDE-46E1-4038-A9AB-30D277D315BB}" type="pres">
      <dgm:prSet presAssocID="{90017C0D-AEA1-42CC-8FCF-D6581CDF0802}" presName="connectorText" presStyleLbl="sibTrans2D1" presStyleIdx="3" presStyleCnt="5"/>
      <dgm:spPr/>
      <dgm:t>
        <a:bodyPr/>
        <a:lstStyle/>
        <a:p>
          <a:endParaRPr lang="es-CO"/>
        </a:p>
      </dgm:t>
    </dgm:pt>
    <dgm:pt modelId="{AD729782-9C2C-483F-B494-D0DB9CE88057}" type="pres">
      <dgm:prSet presAssocID="{B3CA5268-552B-45EA-8D75-14BEB1A8998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5E7C6F4-3969-4D9D-A160-1A3D13F35761}" type="pres">
      <dgm:prSet presAssocID="{8726DD24-EC80-48ED-867A-EA4CFD3B4342}" presName="sibTrans" presStyleLbl="sibTrans2D1" presStyleIdx="4" presStyleCnt="5"/>
      <dgm:spPr/>
      <dgm:t>
        <a:bodyPr/>
        <a:lstStyle/>
        <a:p>
          <a:endParaRPr lang="es-CO"/>
        </a:p>
      </dgm:t>
    </dgm:pt>
    <dgm:pt modelId="{75195A23-A77F-417E-9736-BF43FC4E5644}" type="pres">
      <dgm:prSet presAssocID="{8726DD24-EC80-48ED-867A-EA4CFD3B4342}" presName="connectorText" presStyleLbl="sibTrans2D1" presStyleIdx="4" presStyleCnt="5"/>
      <dgm:spPr/>
      <dgm:t>
        <a:bodyPr/>
        <a:lstStyle/>
        <a:p>
          <a:endParaRPr lang="es-CO"/>
        </a:p>
      </dgm:t>
    </dgm:pt>
  </dgm:ptLst>
  <dgm:cxnLst>
    <dgm:cxn modelId="{A169FD6A-0874-46AA-97A4-10FDCF43FB28}" type="presOf" srcId="{54A038E6-1903-4814-B72E-EBD5202A49C9}" destId="{B92EF2E7-20F7-408E-9FD0-DFD78FE866A9}" srcOrd="1" destOrd="0" presId="urn:microsoft.com/office/officeart/2005/8/layout/cycle2"/>
    <dgm:cxn modelId="{96550E25-F6A8-4BF3-9955-A92D493257BB}" type="presOf" srcId="{76FEC63A-2893-42B8-A009-33E41FF0639A}" destId="{3C48575A-0D2C-4521-8C58-55B3CE99D761}" srcOrd="0" destOrd="0" presId="urn:microsoft.com/office/officeart/2005/8/layout/cycle2"/>
    <dgm:cxn modelId="{0CE54CA2-7D8F-49FA-9855-31FAD627E290}" type="presOf" srcId="{90017C0D-AEA1-42CC-8FCF-D6581CDF0802}" destId="{F0EDCBDE-46E1-4038-A9AB-30D277D315BB}" srcOrd="1" destOrd="0" presId="urn:microsoft.com/office/officeart/2005/8/layout/cycle2"/>
    <dgm:cxn modelId="{4C09B8D3-6CD7-431B-9FF5-D60CFBADB4D7}" srcId="{6E1CBD15-8125-46B4-87C9-F2BF25869A08}" destId="{CC874E97-A058-4328-B8EF-6FEA29FE2617}" srcOrd="3" destOrd="0" parTransId="{6E1DEF06-C5CB-4EE1-963A-DDD88EE1FC5B}" sibTransId="{90017C0D-AEA1-42CC-8FCF-D6581CDF0802}"/>
    <dgm:cxn modelId="{2374F389-BF04-4FE1-8545-E1C18E030BF5}" srcId="{6E1CBD15-8125-46B4-87C9-F2BF25869A08}" destId="{B8559165-DE81-48A1-A9A6-DC70DFA7CC16}" srcOrd="2" destOrd="0" parTransId="{AF27FA79-81C1-45C9-8A93-D96E77AB94F3}" sibTransId="{C37AA89C-BEB4-4258-B57C-EEB84BA6DBC5}"/>
    <dgm:cxn modelId="{95BDC7F4-0333-48F5-B3EA-6CDD3AD32F41}" type="presOf" srcId="{B3CA5268-552B-45EA-8D75-14BEB1A8998D}" destId="{AD729782-9C2C-483F-B494-D0DB9CE88057}" srcOrd="0" destOrd="0" presId="urn:microsoft.com/office/officeart/2005/8/layout/cycle2"/>
    <dgm:cxn modelId="{2063B13B-162B-46CF-B345-B8270225D75F}" type="presOf" srcId="{8726DD24-EC80-48ED-867A-EA4CFD3B4342}" destId="{C5E7C6F4-3969-4D9D-A160-1A3D13F35761}" srcOrd="0" destOrd="0" presId="urn:microsoft.com/office/officeart/2005/8/layout/cycle2"/>
    <dgm:cxn modelId="{CD5FC67E-40C0-406E-BCB9-D73EF52A7A27}" type="presOf" srcId="{C37AA89C-BEB4-4258-B57C-EEB84BA6DBC5}" destId="{57988F40-C4F8-48AB-9E30-691CD8DB57D4}" srcOrd="1" destOrd="0" presId="urn:microsoft.com/office/officeart/2005/8/layout/cycle2"/>
    <dgm:cxn modelId="{1A383BE4-C93B-4150-93E4-A908FF48FA11}" type="presOf" srcId="{90017C0D-AEA1-42CC-8FCF-D6581CDF0802}" destId="{9441ABF6-5D4B-4CB9-B12F-B4A826848049}" srcOrd="0" destOrd="0" presId="urn:microsoft.com/office/officeart/2005/8/layout/cycle2"/>
    <dgm:cxn modelId="{A564E0A0-1A11-432C-9F23-617A95899E55}" type="presOf" srcId="{B8559165-DE81-48A1-A9A6-DC70DFA7CC16}" destId="{C8DA1BD3-8A31-4C44-AF88-23D1C57D180E}" srcOrd="0" destOrd="0" presId="urn:microsoft.com/office/officeart/2005/8/layout/cycle2"/>
    <dgm:cxn modelId="{F08D4E3F-D83E-4633-BFDE-BE8209269C29}" type="presOf" srcId="{C37AA89C-BEB4-4258-B57C-EEB84BA6DBC5}" destId="{E057D163-59EF-42DA-A04B-A58CEB085D72}" srcOrd="0" destOrd="0" presId="urn:microsoft.com/office/officeart/2005/8/layout/cycle2"/>
    <dgm:cxn modelId="{E75446DE-2F2A-43DE-9EB9-91F3462BEEE5}" type="presOf" srcId="{76FEC63A-2893-42B8-A009-33E41FF0639A}" destId="{EA76D783-3F9B-4E90-9968-03F5F40CAF44}" srcOrd="1" destOrd="0" presId="urn:microsoft.com/office/officeart/2005/8/layout/cycle2"/>
    <dgm:cxn modelId="{72D31DCC-FBE3-4F4A-A9A7-044CA15FBD06}" srcId="{6E1CBD15-8125-46B4-87C9-F2BF25869A08}" destId="{686A21ED-7C20-42BF-9A1A-67427230B32F}" srcOrd="1" destOrd="0" parTransId="{42EB6766-E78B-4ADE-8920-7AAD0DA452B9}" sibTransId="{54A038E6-1903-4814-B72E-EBD5202A49C9}"/>
    <dgm:cxn modelId="{C3025E86-F969-4B02-8D37-1295A41DBBFD}" type="presOf" srcId="{6E1CBD15-8125-46B4-87C9-F2BF25869A08}" destId="{D42CB851-79E6-42C6-81BA-711333775906}" srcOrd="0" destOrd="0" presId="urn:microsoft.com/office/officeart/2005/8/layout/cycle2"/>
    <dgm:cxn modelId="{A1BB9FDD-3F0D-40A0-91C8-94102B334331}" srcId="{6E1CBD15-8125-46B4-87C9-F2BF25869A08}" destId="{B3CA5268-552B-45EA-8D75-14BEB1A8998D}" srcOrd="4" destOrd="0" parTransId="{D5DCCC32-4859-42CF-B741-884A3BE50FDA}" sibTransId="{8726DD24-EC80-48ED-867A-EA4CFD3B4342}"/>
    <dgm:cxn modelId="{CC30601C-2965-4F4C-AE42-4572A1A6CFBC}" srcId="{6E1CBD15-8125-46B4-87C9-F2BF25869A08}" destId="{6FC43367-A4A0-4658-86B2-3B70C13BE21E}" srcOrd="0" destOrd="0" parTransId="{4C8FA35F-3F89-4D8E-A6C4-B971EC00C69A}" sibTransId="{76FEC63A-2893-42B8-A009-33E41FF0639A}"/>
    <dgm:cxn modelId="{253CFF08-0633-4CF4-B47C-8B8D308D7E36}" type="presOf" srcId="{8726DD24-EC80-48ED-867A-EA4CFD3B4342}" destId="{75195A23-A77F-417E-9736-BF43FC4E5644}" srcOrd="1" destOrd="0" presId="urn:microsoft.com/office/officeart/2005/8/layout/cycle2"/>
    <dgm:cxn modelId="{24DDBF5A-E14C-4101-9DCC-E6152918BADC}" type="presOf" srcId="{686A21ED-7C20-42BF-9A1A-67427230B32F}" destId="{C8A81E0F-B923-4305-809F-6C59D3C13CAD}" srcOrd="0" destOrd="0" presId="urn:microsoft.com/office/officeart/2005/8/layout/cycle2"/>
    <dgm:cxn modelId="{7C7CC517-8FF0-49D5-9322-C9F2600D184D}" type="presOf" srcId="{54A038E6-1903-4814-B72E-EBD5202A49C9}" destId="{37489865-E305-4550-9516-242EC73E9668}" srcOrd="0" destOrd="0" presId="urn:microsoft.com/office/officeart/2005/8/layout/cycle2"/>
    <dgm:cxn modelId="{4024A78A-802D-4337-A043-7F043DCA02E6}" type="presOf" srcId="{CC874E97-A058-4328-B8EF-6FEA29FE2617}" destId="{DAFBECED-C391-4B66-A0F3-B52105A4F15D}" srcOrd="0" destOrd="0" presId="urn:microsoft.com/office/officeart/2005/8/layout/cycle2"/>
    <dgm:cxn modelId="{CB0F502C-7CD4-435A-BF17-7EA261EAE049}" type="presOf" srcId="{6FC43367-A4A0-4658-86B2-3B70C13BE21E}" destId="{5A9CCA5F-BF07-44F5-BBE0-7EABD9E6D544}" srcOrd="0" destOrd="0" presId="urn:microsoft.com/office/officeart/2005/8/layout/cycle2"/>
    <dgm:cxn modelId="{6DEFE4BA-78F0-4948-AB21-54A2DAD57B70}" type="presParOf" srcId="{D42CB851-79E6-42C6-81BA-711333775906}" destId="{5A9CCA5F-BF07-44F5-BBE0-7EABD9E6D544}" srcOrd="0" destOrd="0" presId="urn:microsoft.com/office/officeart/2005/8/layout/cycle2"/>
    <dgm:cxn modelId="{7A2FE2D8-12D3-45A4-A7A9-6B0773184066}" type="presParOf" srcId="{D42CB851-79E6-42C6-81BA-711333775906}" destId="{3C48575A-0D2C-4521-8C58-55B3CE99D761}" srcOrd="1" destOrd="0" presId="urn:microsoft.com/office/officeart/2005/8/layout/cycle2"/>
    <dgm:cxn modelId="{7F55C96B-A940-44C0-91AD-54B56E4BAD5B}" type="presParOf" srcId="{3C48575A-0D2C-4521-8C58-55B3CE99D761}" destId="{EA76D783-3F9B-4E90-9968-03F5F40CAF44}" srcOrd="0" destOrd="0" presId="urn:microsoft.com/office/officeart/2005/8/layout/cycle2"/>
    <dgm:cxn modelId="{59B7A54C-A066-4F06-BDE9-C32E5DA9B4C0}" type="presParOf" srcId="{D42CB851-79E6-42C6-81BA-711333775906}" destId="{C8A81E0F-B923-4305-809F-6C59D3C13CAD}" srcOrd="2" destOrd="0" presId="urn:microsoft.com/office/officeart/2005/8/layout/cycle2"/>
    <dgm:cxn modelId="{42F26D9C-BAFA-4779-9A3F-498FE781B4E1}" type="presParOf" srcId="{D42CB851-79E6-42C6-81BA-711333775906}" destId="{37489865-E305-4550-9516-242EC73E9668}" srcOrd="3" destOrd="0" presId="urn:microsoft.com/office/officeart/2005/8/layout/cycle2"/>
    <dgm:cxn modelId="{69335C4F-5376-48B4-A606-C1B3045338E9}" type="presParOf" srcId="{37489865-E305-4550-9516-242EC73E9668}" destId="{B92EF2E7-20F7-408E-9FD0-DFD78FE866A9}" srcOrd="0" destOrd="0" presId="urn:microsoft.com/office/officeart/2005/8/layout/cycle2"/>
    <dgm:cxn modelId="{B39D653C-82CC-4FF8-A02F-88E4C59D04D9}" type="presParOf" srcId="{D42CB851-79E6-42C6-81BA-711333775906}" destId="{C8DA1BD3-8A31-4C44-AF88-23D1C57D180E}" srcOrd="4" destOrd="0" presId="urn:microsoft.com/office/officeart/2005/8/layout/cycle2"/>
    <dgm:cxn modelId="{45709E0A-71D9-4AD0-87FD-75827D2826CD}" type="presParOf" srcId="{D42CB851-79E6-42C6-81BA-711333775906}" destId="{E057D163-59EF-42DA-A04B-A58CEB085D72}" srcOrd="5" destOrd="0" presId="urn:microsoft.com/office/officeart/2005/8/layout/cycle2"/>
    <dgm:cxn modelId="{6965AD0B-FCBE-43DC-8773-3D4F073CC280}" type="presParOf" srcId="{E057D163-59EF-42DA-A04B-A58CEB085D72}" destId="{57988F40-C4F8-48AB-9E30-691CD8DB57D4}" srcOrd="0" destOrd="0" presId="urn:microsoft.com/office/officeart/2005/8/layout/cycle2"/>
    <dgm:cxn modelId="{3EB5F4EB-9F7C-4C17-9DFD-7A9844CF1083}" type="presParOf" srcId="{D42CB851-79E6-42C6-81BA-711333775906}" destId="{DAFBECED-C391-4B66-A0F3-B52105A4F15D}" srcOrd="6" destOrd="0" presId="urn:microsoft.com/office/officeart/2005/8/layout/cycle2"/>
    <dgm:cxn modelId="{B936039A-4E77-4934-8286-2F8910F72CB6}" type="presParOf" srcId="{D42CB851-79E6-42C6-81BA-711333775906}" destId="{9441ABF6-5D4B-4CB9-B12F-B4A826848049}" srcOrd="7" destOrd="0" presId="urn:microsoft.com/office/officeart/2005/8/layout/cycle2"/>
    <dgm:cxn modelId="{B4E07F05-EC7A-4D85-9717-974596EFF99E}" type="presParOf" srcId="{9441ABF6-5D4B-4CB9-B12F-B4A826848049}" destId="{F0EDCBDE-46E1-4038-A9AB-30D277D315BB}" srcOrd="0" destOrd="0" presId="urn:microsoft.com/office/officeart/2005/8/layout/cycle2"/>
    <dgm:cxn modelId="{C26350E9-2C7D-4BAE-8144-2295210206AD}" type="presParOf" srcId="{D42CB851-79E6-42C6-81BA-711333775906}" destId="{AD729782-9C2C-483F-B494-D0DB9CE88057}" srcOrd="8" destOrd="0" presId="urn:microsoft.com/office/officeart/2005/8/layout/cycle2"/>
    <dgm:cxn modelId="{B5E877EB-400D-4182-A9ED-C07C0149A508}" type="presParOf" srcId="{D42CB851-79E6-42C6-81BA-711333775906}" destId="{C5E7C6F4-3969-4D9D-A160-1A3D13F35761}" srcOrd="9" destOrd="0" presId="urn:microsoft.com/office/officeart/2005/8/layout/cycle2"/>
    <dgm:cxn modelId="{CEF467FF-336F-49F5-ACDA-BD4964FDF56C}" type="presParOf" srcId="{C5E7C6F4-3969-4D9D-A160-1A3D13F35761}" destId="{75195A23-A77F-417E-9736-BF43FC4E564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16AE5-93B4-4CC5-99D9-FB2C3516FDC5}">
      <dsp:nvSpPr>
        <dsp:cNvPr id="0" name=""/>
        <dsp:cNvSpPr/>
      </dsp:nvSpPr>
      <dsp:spPr>
        <a:xfrm>
          <a:off x="5824755" y="1623502"/>
          <a:ext cx="2676089" cy="2461988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LAVADO DE ACTIVOS </a:t>
          </a:r>
          <a:endParaRPr lang="es-CO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16659" y="1984052"/>
        <a:ext cx="1892281" cy="1740888"/>
      </dsp:txXfrm>
    </dsp:sp>
    <dsp:sp modelId="{FAD2A4F9-9A1C-4FAA-B834-4DB5DB2FB796}">
      <dsp:nvSpPr>
        <dsp:cNvPr id="0" name=""/>
        <dsp:cNvSpPr/>
      </dsp:nvSpPr>
      <dsp:spPr>
        <a:xfrm>
          <a:off x="6431786" y="441578"/>
          <a:ext cx="1583353" cy="1583353"/>
        </a:xfrm>
        <a:prstGeom prst="ellipse">
          <a:avLst/>
        </a:prstGeom>
        <a:solidFill>
          <a:schemeClr val="accent6">
            <a:shade val="80000"/>
            <a:alpha val="50000"/>
            <a:hueOff val="3"/>
            <a:satOff val="4898"/>
            <a:lumOff val="1502"/>
            <a:alphaOff val="7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ADQUIRIR</a:t>
          </a:r>
          <a:endParaRPr lang="es-CO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63663" y="673455"/>
        <a:ext cx="1119599" cy="1119599"/>
      </dsp:txXfrm>
    </dsp:sp>
    <dsp:sp modelId="{B126C364-C6F9-41C6-8F62-2DB6708BCB1E}">
      <dsp:nvSpPr>
        <dsp:cNvPr id="0" name=""/>
        <dsp:cNvSpPr/>
      </dsp:nvSpPr>
      <dsp:spPr>
        <a:xfrm>
          <a:off x="8229606" y="2062820"/>
          <a:ext cx="1583353" cy="1583353"/>
        </a:xfrm>
        <a:prstGeom prst="ellipse">
          <a:avLst/>
        </a:prstGeom>
        <a:solidFill>
          <a:schemeClr val="accent6">
            <a:shade val="80000"/>
            <a:alpha val="50000"/>
            <a:hueOff val="7"/>
            <a:satOff val="9795"/>
            <a:lumOff val="3003"/>
            <a:alpha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INVERTIR </a:t>
          </a:r>
          <a:endParaRPr lang="es-CO" sz="1400" kern="1200" dirty="0"/>
        </a:p>
      </dsp:txBody>
      <dsp:txXfrm>
        <a:off x="8461483" y="2294697"/>
        <a:ext cx="1119599" cy="1119599"/>
      </dsp:txXfrm>
    </dsp:sp>
    <dsp:sp modelId="{D943C255-D3EF-4F5E-A89B-E4C6079405A1}">
      <dsp:nvSpPr>
        <dsp:cNvPr id="0" name=""/>
        <dsp:cNvSpPr/>
      </dsp:nvSpPr>
      <dsp:spPr>
        <a:xfrm>
          <a:off x="6400791" y="3814763"/>
          <a:ext cx="1583353" cy="1583353"/>
        </a:xfrm>
        <a:prstGeom prst="ellipse">
          <a:avLst/>
        </a:prstGeom>
        <a:solidFill>
          <a:schemeClr val="accent6">
            <a:shade val="80000"/>
            <a:alpha val="50000"/>
            <a:hueOff val="10"/>
            <a:satOff val="14693"/>
            <a:lumOff val="4505"/>
            <a:alphaOff val="22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ADMINISTRAR</a:t>
          </a:r>
          <a:endParaRPr lang="es-CO" sz="1400" kern="1200" dirty="0"/>
        </a:p>
      </dsp:txBody>
      <dsp:txXfrm>
        <a:off x="6632668" y="4046640"/>
        <a:ext cx="1119599" cy="1119599"/>
      </dsp:txXfrm>
    </dsp:sp>
    <dsp:sp modelId="{073F5979-66F4-4409-92D4-80BF583545C5}">
      <dsp:nvSpPr>
        <dsp:cNvPr id="0" name=""/>
        <dsp:cNvSpPr/>
      </dsp:nvSpPr>
      <dsp:spPr>
        <a:xfrm>
          <a:off x="4588839" y="2062820"/>
          <a:ext cx="1583353" cy="1583353"/>
        </a:xfrm>
        <a:prstGeom prst="ellipse">
          <a:avLst/>
        </a:prstGeom>
        <a:solidFill>
          <a:schemeClr val="accent6">
            <a:shade val="80000"/>
            <a:alpha val="50000"/>
            <a:hueOff val="14"/>
            <a:satOff val="19590"/>
            <a:lumOff val="6007"/>
            <a:alphaOff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CUSTODIAR Y RESGUARDAR </a:t>
          </a:r>
          <a:endParaRPr lang="es-CO" sz="1400" kern="1200" dirty="0"/>
        </a:p>
      </dsp:txBody>
      <dsp:txXfrm>
        <a:off x="4820716" y="2294697"/>
        <a:ext cx="1119599" cy="1119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E4FBE-345F-4E7C-A156-2E9FDEF949BC}">
      <dsp:nvSpPr>
        <dsp:cNvPr id="0" name=""/>
        <dsp:cNvSpPr/>
      </dsp:nvSpPr>
      <dsp:spPr>
        <a:xfrm>
          <a:off x="4128492" y="1103768"/>
          <a:ext cx="3935015" cy="196750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Dar apariencia de legalidad a recursos mal habidos</a:t>
          </a:r>
          <a:endParaRPr lang="es-CO" sz="2500" kern="1200" dirty="0"/>
        </a:p>
      </dsp:txBody>
      <dsp:txXfrm>
        <a:off x="4186118" y="1161394"/>
        <a:ext cx="3819763" cy="1852255"/>
      </dsp:txXfrm>
    </dsp:sp>
    <dsp:sp modelId="{84BF9C73-7D14-4F59-BCB0-6815B7DCEAE8}">
      <dsp:nvSpPr>
        <dsp:cNvPr id="0" name=""/>
        <dsp:cNvSpPr/>
      </dsp:nvSpPr>
      <dsp:spPr>
        <a:xfrm rot="3259294">
          <a:off x="7137670" y="4004848"/>
          <a:ext cx="1164382" cy="6886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/>
        </a:p>
      </dsp:txBody>
      <dsp:txXfrm>
        <a:off x="7344258" y="4142573"/>
        <a:ext cx="751206" cy="413177"/>
      </dsp:txXfrm>
    </dsp:sp>
    <dsp:sp modelId="{C0FD8580-452C-4497-BFE4-04340E35830E}">
      <dsp:nvSpPr>
        <dsp:cNvPr id="0" name=""/>
        <dsp:cNvSpPr/>
      </dsp:nvSpPr>
      <dsp:spPr>
        <a:xfrm>
          <a:off x="7376216" y="5627047"/>
          <a:ext cx="3935015" cy="196750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190846"/>
            <a:satOff val="8505"/>
            <a:lumOff val="11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Mezclar dineros ilegales con transacciones financieras legitimas </a:t>
          </a:r>
          <a:endParaRPr lang="es-CO" sz="2500" kern="1200" dirty="0"/>
        </a:p>
      </dsp:txBody>
      <dsp:txXfrm>
        <a:off x="7433842" y="5684673"/>
        <a:ext cx="3819763" cy="1852255"/>
      </dsp:txXfrm>
    </dsp:sp>
    <dsp:sp modelId="{5DCF1059-21FD-40FF-9DB4-0733321A5662}">
      <dsp:nvSpPr>
        <dsp:cNvPr id="0" name=""/>
        <dsp:cNvSpPr/>
      </dsp:nvSpPr>
      <dsp:spPr>
        <a:xfrm rot="10800000">
          <a:off x="5333994" y="6266488"/>
          <a:ext cx="1524010" cy="6886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190867"/>
            <a:satOff val="3809"/>
            <a:lumOff val="103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/>
        </a:p>
      </dsp:txBody>
      <dsp:txXfrm rot="10800000">
        <a:off x="5540582" y="6404213"/>
        <a:ext cx="1110834" cy="413177"/>
      </dsp:txXfrm>
    </dsp:sp>
    <dsp:sp modelId="{E92D03B7-5E6D-4631-BEE1-24021EAD0098}">
      <dsp:nvSpPr>
        <dsp:cNvPr id="0" name=""/>
        <dsp:cNvSpPr/>
      </dsp:nvSpPr>
      <dsp:spPr>
        <a:xfrm>
          <a:off x="880768" y="5627047"/>
          <a:ext cx="3935015" cy="1967507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Formar rastros de papeles y transacciones complicadas, que confunda el origen ilícito de  los recursos  </a:t>
          </a:r>
          <a:endParaRPr lang="es-CO" sz="2500" kern="1200" dirty="0"/>
        </a:p>
      </dsp:txBody>
      <dsp:txXfrm>
        <a:off x="938394" y="5684673"/>
        <a:ext cx="3819763" cy="1852255"/>
      </dsp:txXfrm>
    </dsp:sp>
    <dsp:sp modelId="{BF37E4CA-2294-41A7-B3AB-BF58FCE1F311}">
      <dsp:nvSpPr>
        <dsp:cNvPr id="0" name=""/>
        <dsp:cNvSpPr/>
      </dsp:nvSpPr>
      <dsp:spPr>
        <a:xfrm rot="18340706">
          <a:off x="3879736" y="4004848"/>
          <a:ext cx="1184804" cy="68862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381735"/>
            <a:satOff val="7617"/>
            <a:lumOff val="206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/>
        </a:p>
      </dsp:txBody>
      <dsp:txXfrm>
        <a:off x="4086324" y="4142573"/>
        <a:ext cx="771628" cy="413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B1335-FE7A-4672-ABF3-4FAD1EAA15DC}">
      <dsp:nvSpPr>
        <dsp:cNvPr id="0" name=""/>
        <dsp:cNvSpPr/>
      </dsp:nvSpPr>
      <dsp:spPr>
        <a:xfrm>
          <a:off x="5357" y="3361233"/>
          <a:ext cx="2342554" cy="140553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Obtención o recolección del dinero </a:t>
          </a:r>
          <a:endParaRPr lang="es-CO" sz="2100" kern="1200" dirty="0"/>
        </a:p>
      </dsp:txBody>
      <dsp:txXfrm>
        <a:off x="46524" y="3402400"/>
        <a:ext cx="2260220" cy="1323198"/>
      </dsp:txXfrm>
    </dsp:sp>
    <dsp:sp modelId="{36BC0FAE-6AA7-4226-82E7-D526122247E0}">
      <dsp:nvSpPr>
        <dsp:cNvPr id="0" name=""/>
        <dsp:cNvSpPr/>
      </dsp:nvSpPr>
      <dsp:spPr>
        <a:xfrm>
          <a:off x="2582167" y="3773523"/>
          <a:ext cx="496621" cy="5809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700" kern="1200"/>
        </a:p>
      </dsp:txBody>
      <dsp:txXfrm>
        <a:off x="2582167" y="3889714"/>
        <a:ext cx="347635" cy="348571"/>
      </dsp:txXfrm>
    </dsp:sp>
    <dsp:sp modelId="{FCB7B1EC-B8F3-44C1-9658-25A91BCD41B9}">
      <dsp:nvSpPr>
        <dsp:cNvPr id="0" name=""/>
        <dsp:cNvSpPr/>
      </dsp:nvSpPr>
      <dsp:spPr>
        <a:xfrm>
          <a:off x="3284934" y="3361233"/>
          <a:ext cx="2342554" cy="140553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Acumulación o colocación </a:t>
          </a:r>
          <a:endParaRPr lang="es-CO" sz="2100" kern="1200" dirty="0"/>
        </a:p>
      </dsp:txBody>
      <dsp:txXfrm>
        <a:off x="3326101" y="3402400"/>
        <a:ext cx="2260220" cy="1323198"/>
      </dsp:txXfrm>
    </dsp:sp>
    <dsp:sp modelId="{7DB96390-49E4-4246-AD02-B0130A87D3DE}">
      <dsp:nvSpPr>
        <dsp:cNvPr id="0" name=""/>
        <dsp:cNvSpPr/>
      </dsp:nvSpPr>
      <dsp:spPr>
        <a:xfrm>
          <a:off x="5861744" y="3773523"/>
          <a:ext cx="496621" cy="5809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700" kern="1200"/>
        </a:p>
      </dsp:txBody>
      <dsp:txXfrm>
        <a:off x="5861744" y="3889714"/>
        <a:ext cx="347635" cy="348571"/>
      </dsp:txXfrm>
    </dsp:sp>
    <dsp:sp modelId="{2ADCD765-8EE0-4E2B-A0D6-73862DDD3761}">
      <dsp:nvSpPr>
        <dsp:cNvPr id="0" name=""/>
        <dsp:cNvSpPr/>
      </dsp:nvSpPr>
      <dsp:spPr>
        <a:xfrm>
          <a:off x="6564510" y="3361233"/>
          <a:ext cx="2342554" cy="140553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Estratificación o mezcla con fondos de origen legal </a:t>
          </a:r>
          <a:endParaRPr lang="es-CO" sz="2100" kern="1200" dirty="0"/>
        </a:p>
      </dsp:txBody>
      <dsp:txXfrm>
        <a:off x="6605677" y="3402400"/>
        <a:ext cx="2260220" cy="1323198"/>
      </dsp:txXfrm>
    </dsp:sp>
    <dsp:sp modelId="{D0719E21-B02B-4D33-8CCD-D9EFB6B9FD8A}">
      <dsp:nvSpPr>
        <dsp:cNvPr id="0" name=""/>
        <dsp:cNvSpPr/>
      </dsp:nvSpPr>
      <dsp:spPr>
        <a:xfrm>
          <a:off x="9141321" y="3773523"/>
          <a:ext cx="496621" cy="58095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700" kern="1200"/>
        </a:p>
      </dsp:txBody>
      <dsp:txXfrm>
        <a:off x="9141321" y="3889714"/>
        <a:ext cx="347635" cy="348571"/>
      </dsp:txXfrm>
    </dsp:sp>
    <dsp:sp modelId="{8645255A-510A-4F09-92B8-553D82DBB54D}">
      <dsp:nvSpPr>
        <dsp:cNvPr id="0" name=""/>
        <dsp:cNvSpPr/>
      </dsp:nvSpPr>
      <dsp:spPr>
        <a:xfrm>
          <a:off x="9844087" y="3361233"/>
          <a:ext cx="2342554" cy="140553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Integración o inversión </a:t>
          </a:r>
          <a:endParaRPr lang="es-CO" sz="2100" kern="1200" dirty="0"/>
        </a:p>
      </dsp:txBody>
      <dsp:txXfrm>
        <a:off x="9885254" y="3402400"/>
        <a:ext cx="2260220" cy="1323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1113F-7F9C-4724-99F1-D006A28EFA92}">
      <dsp:nvSpPr>
        <dsp:cNvPr id="0" name=""/>
        <dsp:cNvSpPr/>
      </dsp:nvSpPr>
      <dsp:spPr>
        <a:xfrm>
          <a:off x="3937437" y="-38556"/>
          <a:ext cx="6242769" cy="6242769"/>
        </a:xfrm>
        <a:prstGeom prst="circularArrow">
          <a:avLst>
            <a:gd name="adj1" fmla="val 5544"/>
            <a:gd name="adj2" fmla="val 330680"/>
            <a:gd name="adj3" fmla="val 14469762"/>
            <a:gd name="adj4" fmla="val 1697658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5757F-E3B1-4374-B783-122D39E0D007}">
      <dsp:nvSpPr>
        <dsp:cNvPr id="0" name=""/>
        <dsp:cNvSpPr/>
      </dsp:nvSpPr>
      <dsp:spPr>
        <a:xfrm>
          <a:off x="6055385" y="697"/>
          <a:ext cx="2006872" cy="1003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latin typeface="Arial" panose="020B0604020202020204" pitchFamily="34" charset="0"/>
              <a:cs typeface="Arial" panose="020B0604020202020204" pitchFamily="34" charset="0"/>
            </a:rPr>
            <a:t>ESCUCHAR</a:t>
          </a:r>
          <a:endParaRPr lang="es-CO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4369" y="49681"/>
        <a:ext cx="1908904" cy="905468"/>
      </dsp:txXfrm>
    </dsp:sp>
    <dsp:sp modelId="{46D31D37-4315-4594-87BC-3B43B0E32D84}">
      <dsp:nvSpPr>
        <dsp:cNvPr id="0" name=""/>
        <dsp:cNvSpPr/>
      </dsp:nvSpPr>
      <dsp:spPr>
        <a:xfrm>
          <a:off x="8468528" y="1183580"/>
          <a:ext cx="2006872" cy="1003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latin typeface="Arial" panose="020B0604020202020204" pitchFamily="34" charset="0"/>
              <a:cs typeface="Arial" panose="020B0604020202020204" pitchFamily="34" charset="0"/>
            </a:rPr>
            <a:t>SOLICITAR EVIDENCIA</a:t>
          </a:r>
          <a:endParaRPr lang="es-CO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17512" y="1232564"/>
        <a:ext cx="1908904" cy="905468"/>
      </dsp:txXfrm>
    </dsp:sp>
    <dsp:sp modelId="{02269ACB-AF0B-445C-B3C3-603CEB727ED5}">
      <dsp:nvSpPr>
        <dsp:cNvPr id="0" name=""/>
        <dsp:cNvSpPr/>
      </dsp:nvSpPr>
      <dsp:spPr>
        <a:xfrm>
          <a:off x="8650801" y="3255246"/>
          <a:ext cx="2006872" cy="1003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latin typeface="Arial" panose="020B0604020202020204" pitchFamily="34" charset="0"/>
              <a:cs typeface="Arial" panose="020B0604020202020204" pitchFamily="34" charset="0"/>
            </a:rPr>
            <a:t>OFRECER DISCULPAS </a:t>
          </a:r>
          <a:endParaRPr lang="es-CO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9785" y="3304230"/>
        <a:ext cx="1908904" cy="905468"/>
      </dsp:txXfrm>
    </dsp:sp>
    <dsp:sp modelId="{0AA35B51-B56B-477B-9128-065326931358}">
      <dsp:nvSpPr>
        <dsp:cNvPr id="0" name=""/>
        <dsp:cNvSpPr/>
      </dsp:nvSpPr>
      <dsp:spPr>
        <a:xfrm>
          <a:off x="7772396" y="4857690"/>
          <a:ext cx="2538734" cy="1003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latin typeface="Arial" panose="020B0604020202020204" pitchFamily="34" charset="0"/>
              <a:cs typeface="Arial" panose="020B0604020202020204" pitchFamily="34" charset="0"/>
            </a:rPr>
            <a:t>ARGUMENTAR</a:t>
          </a:r>
          <a:endParaRPr lang="es-CO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21380" y="4906674"/>
        <a:ext cx="2440766" cy="905468"/>
      </dsp:txXfrm>
    </dsp:sp>
    <dsp:sp modelId="{AE2B6570-9343-4A96-A0A1-079F20D297E5}">
      <dsp:nvSpPr>
        <dsp:cNvPr id="0" name=""/>
        <dsp:cNvSpPr/>
      </dsp:nvSpPr>
      <dsp:spPr>
        <a:xfrm>
          <a:off x="4048915" y="4857690"/>
          <a:ext cx="2642870" cy="1003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latin typeface="Arial" panose="020B0604020202020204" pitchFamily="34" charset="0"/>
              <a:cs typeface="Arial" panose="020B0604020202020204" pitchFamily="34" charset="0"/>
            </a:rPr>
            <a:t>COMPROMETERSE CON UN TIEMPO  </a:t>
          </a:r>
          <a:endParaRPr lang="es-CO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7899" y="4906674"/>
        <a:ext cx="2544902" cy="905468"/>
      </dsp:txXfrm>
    </dsp:sp>
    <dsp:sp modelId="{92FBA597-1514-46E1-B64A-19721E9957B6}">
      <dsp:nvSpPr>
        <dsp:cNvPr id="0" name=""/>
        <dsp:cNvSpPr/>
      </dsp:nvSpPr>
      <dsp:spPr>
        <a:xfrm>
          <a:off x="3134525" y="3255246"/>
          <a:ext cx="2657761" cy="1003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latin typeface="Arial" panose="020B0604020202020204" pitchFamily="34" charset="0"/>
              <a:cs typeface="Arial" panose="020B0604020202020204" pitchFamily="34" charset="0"/>
            </a:rPr>
            <a:t>RETROALIMENTAR</a:t>
          </a:r>
          <a:endParaRPr lang="es-CO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3509" y="3304230"/>
        <a:ext cx="2559793" cy="905468"/>
      </dsp:txXfrm>
    </dsp:sp>
    <dsp:sp modelId="{0D2A3AC3-223C-4512-B6CA-CDF6F4D46464}">
      <dsp:nvSpPr>
        <dsp:cNvPr id="0" name=""/>
        <dsp:cNvSpPr/>
      </dsp:nvSpPr>
      <dsp:spPr>
        <a:xfrm>
          <a:off x="3505201" y="1220414"/>
          <a:ext cx="2487318" cy="1003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smtClean="0">
              <a:latin typeface="Arial" panose="020B0604020202020204" pitchFamily="34" charset="0"/>
              <a:cs typeface="Arial" panose="020B0604020202020204" pitchFamily="34" charset="0"/>
            </a:rPr>
            <a:t>TOMAR CORRECTIVOS </a:t>
          </a:r>
          <a:endParaRPr lang="es-CO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4185" y="1269398"/>
        <a:ext cx="2389350" cy="9054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CCA5F-BF07-44F5-BBE0-7EABD9E6D544}">
      <dsp:nvSpPr>
        <dsp:cNvPr id="0" name=""/>
        <dsp:cNvSpPr/>
      </dsp:nvSpPr>
      <dsp:spPr>
        <a:xfrm>
          <a:off x="4702485" y="699"/>
          <a:ext cx="2101229" cy="210122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SOBREPESO</a:t>
          </a:r>
          <a:endParaRPr lang="es-CO" sz="1800" kern="1200" dirty="0"/>
        </a:p>
      </dsp:txBody>
      <dsp:txXfrm>
        <a:off x="5010203" y="308417"/>
        <a:ext cx="1485793" cy="1485793"/>
      </dsp:txXfrm>
    </dsp:sp>
    <dsp:sp modelId="{3C48575A-0D2C-4521-8C58-55B3CE99D761}">
      <dsp:nvSpPr>
        <dsp:cNvPr id="0" name=""/>
        <dsp:cNvSpPr/>
      </dsp:nvSpPr>
      <dsp:spPr>
        <a:xfrm rot="2160000">
          <a:off x="6737446" y="1615029"/>
          <a:ext cx="559161" cy="709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kern="1200"/>
        </a:p>
      </dsp:txBody>
      <dsp:txXfrm>
        <a:off x="6753465" y="1707562"/>
        <a:ext cx="391413" cy="425499"/>
      </dsp:txXfrm>
    </dsp:sp>
    <dsp:sp modelId="{C8A81E0F-B923-4305-809F-6C59D3C13CAD}">
      <dsp:nvSpPr>
        <dsp:cNvPr id="0" name=""/>
        <dsp:cNvSpPr/>
      </dsp:nvSpPr>
      <dsp:spPr>
        <a:xfrm>
          <a:off x="7255945" y="1855897"/>
          <a:ext cx="2101229" cy="210122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ESTILO DE VIDA  SEDENTARIO</a:t>
          </a:r>
          <a:endParaRPr lang="es-CO" sz="1800" kern="1200" dirty="0"/>
        </a:p>
      </dsp:txBody>
      <dsp:txXfrm>
        <a:off x="7563663" y="2163615"/>
        <a:ext cx="1485793" cy="1485793"/>
      </dsp:txXfrm>
    </dsp:sp>
    <dsp:sp modelId="{37489865-E305-4550-9516-242EC73E9668}">
      <dsp:nvSpPr>
        <dsp:cNvPr id="0" name=""/>
        <dsp:cNvSpPr/>
      </dsp:nvSpPr>
      <dsp:spPr>
        <a:xfrm rot="6480000">
          <a:off x="7544202" y="4037765"/>
          <a:ext cx="559161" cy="709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93778"/>
            <a:satOff val="-1732"/>
            <a:lumOff val="80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kern="1200"/>
        </a:p>
      </dsp:txBody>
      <dsp:txXfrm rot="10800000">
        <a:off x="7653994" y="4099829"/>
        <a:ext cx="391413" cy="425499"/>
      </dsp:txXfrm>
    </dsp:sp>
    <dsp:sp modelId="{C8DA1BD3-8A31-4C44-AF88-23D1C57D180E}">
      <dsp:nvSpPr>
        <dsp:cNvPr id="0" name=""/>
        <dsp:cNvSpPr/>
      </dsp:nvSpPr>
      <dsp:spPr>
        <a:xfrm>
          <a:off x="6280610" y="4857670"/>
          <a:ext cx="2101229" cy="210122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EJERCICIO INAPROPIADO</a:t>
          </a:r>
          <a:endParaRPr lang="es-CO" sz="1800" kern="1200" dirty="0"/>
        </a:p>
      </dsp:txBody>
      <dsp:txXfrm>
        <a:off x="6588328" y="5165388"/>
        <a:ext cx="1485793" cy="1485793"/>
      </dsp:txXfrm>
    </dsp:sp>
    <dsp:sp modelId="{E057D163-59EF-42DA-A04B-A58CEB085D72}">
      <dsp:nvSpPr>
        <dsp:cNvPr id="0" name=""/>
        <dsp:cNvSpPr/>
      </dsp:nvSpPr>
      <dsp:spPr>
        <a:xfrm rot="10800000">
          <a:off x="5489344" y="5553702"/>
          <a:ext cx="559161" cy="709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87556"/>
            <a:satOff val="-3464"/>
            <a:lumOff val="160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kern="1200"/>
        </a:p>
      </dsp:txBody>
      <dsp:txXfrm rot="10800000">
        <a:off x="5657092" y="5695535"/>
        <a:ext cx="391413" cy="425499"/>
      </dsp:txXfrm>
    </dsp:sp>
    <dsp:sp modelId="{DAFBECED-C391-4B66-A0F3-B52105A4F15D}">
      <dsp:nvSpPr>
        <dsp:cNvPr id="0" name=""/>
        <dsp:cNvSpPr/>
      </dsp:nvSpPr>
      <dsp:spPr>
        <a:xfrm>
          <a:off x="3124359" y="4857670"/>
          <a:ext cx="2101229" cy="210122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FACTORES EMOCIONALES</a:t>
          </a:r>
          <a:endParaRPr lang="es-CO" sz="1800" kern="1200" dirty="0"/>
        </a:p>
      </dsp:txBody>
      <dsp:txXfrm>
        <a:off x="3432077" y="5165388"/>
        <a:ext cx="1485793" cy="1485793"/>
      </dsp:txXfrm>
    </dsp:sp>
    <dsp:sp modelId="{9441ABF6-5D4B-4CB9-B12F-B4A826848049}">
      <dsp:nvSpPr>
        <dsp:cNvPr id="0" name=""/>
        <dsp:cNvSpPr/>
      </dsp:nvSpPr>
      <dsp:spPr>
        <a:xfrm rot="15120000">
          <a:off x="3412616" y="4067867"/>
          <a:ext cx="559161" cy="709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81334"/>
            <a:satOff val="-5195"/>
            <a:lumOff val="240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kern="1200"/>
        </a:p>
      </dsp:txBody>
      <dsp:txXfrm rot="10800000">
        <a:off x="3522408" y="4289469"/>
        <a:ext cx="391413" cy="425499"/>
      </dsp:txXfrm>
    </dsp:sp>
    <dsp:sp modelId="{AD729782-9C2C-483F-B494-D0DB9CE88057}">
      <dsp:nvSpPr>
        <dsp:cNvPr id="0" name=""/>
        <dsp:cNvSpPr/>
      </dsp:nvSpPr>
      <dsp:spPr>
        <a:xfrm>
          <a:off x="2149024" y="1855897"/>
          <a:ext cx="2101229" cy="210122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RIESGO RESIDUAL</a:t>
          </a:r>
          <a:endParaRPr lang="es-CO" sz="1800" kern="1200" dirty="0"/>
        </a:p>
      </dsp:txBody>
      <dsp:txXfrm>
        <a:off x="2456742" y="2163615"/>
        <a:ext cx="1485793" cy="1485793"/>
      </dsp:txXfrm>
    </dsp:sp>
    <dsp:sp modelId="{C5E7C6F4-3969-4D9D-A160-1A3D13F35761}">
      <dsp:nvSpPr>
        <dsp:cNvPr id="0" name=""/>
        <dsp:cNvSpPr/>
      </dsp:nvSpPr>
      <dsp:spPr>
        <a:xfrm rot="19440000">
          <a:off x="4183986" y="1633632"/>
          <a:ext cx="559161" cy="7091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500" kern="1200"/>
        </a:p>
      </dsp:txBody>
      <dsp:txXfrm>
        <a:off x="4200005" y="1824765"/>
        <a:ext cx="391413" cy="425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50877" y="2265515"/>
            <a:ext cx="12186245" cy="44488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8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645944" y="6930298"/>
            <a:ext cx="9072244" cy="1044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190"/>
              </a:lnSpc>
            </a:pPr>
            <a:r>
              <a:rPr sz="2000" spc="204" dirty="0"/>
              <a:t>COMPAÑIA </a:t>
            </a:r>
            <a:r>
              <a:rPr sz="2000" spc="215" dirty="0"/>
              <a:t>ANDINA</a:t>
            </a:r>
            <a:r>
              <a:rPr sz="2000" spc="-425" dirty="0"/>
              <a:t> </a:t>
            </a:r>
            <a:r>
              <a:rPr sz="2000" spc="190" dirty="0"/>
              <a:t>DE </a:t>
            </a:r>
            <a:r>
              <a:rPr sz="2000" spc="195" dirty="0"/>
              <a:t>SEGURIDAD</a:t>
            </a:r>
            <a:endParaRPr sz="20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9439910"/>
          </a:xfrm>
          <a:custGeom>
            <a:avLst/>
            <a:gdLst/>
            <a:ahLst/>
            <a:cxnLst/>
            <a:rect l="l" t="t" r="r" b="b"/>
            <a:pathLst>
              <a:path w="18288000" h="9439910">
                <a:moveTo>
                  <a:pt x="0" y="9439899"/>
                </a:moveTo>
                <a:lnTo>
                  <a:pt x="18288000" y="9439899"/>
                </a:lnTo>
                <a:lnTo>
                  <a:pt x="18288000" y="0"/>
                </a:lnTo>
                <a:lnTo>
                  <a:pt x="0" y="0"/>
                </a:lnTo>
                <a:lnTo>
                  <a:pt x="0" y="9439899"/>
                </a:lnTo>
                <a:close/>
              </a:path>
            </a:pathLst>
          </a:custGeom>
          <a:solidFill>
            <a:srgbClr val="1B6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814"/>
              </a:lnSpc>
              <a:spcBef>
                <a:spcPts val="85"/>
              </a:spcBef>
            </a:pPr>
            <a:r>
              <a:rPr sz="1700" spc="229" dirty="0">
                <a:latin typeface="Arial"/>
                <a:cs typeface="Arial"/>
              </a:rPr>
              <a:t>COMPAÑIA </a:t>
            </a:r>
            <a:r>
              <a:rPr sz="1700" spc="260" dirty="0">
                <a:latin typeface="Arial"/>
                <a:cs typeface="Arial"/>
              </a:rPr>
              <a:t>ANDINA </a:t>
            </a:r>
            <a:r>
              <a:rPr sz="1700" spc="160" dirty="0">
                <a:latin typeface="Arial"/>
                <a:cs typeface="Arial"/>
              </a:rPr>
              <a:t>DE</a:t>
            </a:r>
            <a:r>
              <a:rPr sz="1700" spc="-155" dirty="0">
                <a:latin typeface="Arial"/>
                <a:cs typeface="Arial"/>
              </a:rPr>
              <a:t> </a:t>
            </a:r>
            <a:r>
              <a:rPr sz="1700" spc="190" dirty="0">
                <a:latin typeface="Arial"/>
                <a:cs typeface="Arial"/>
              </a:rPr>
              <a:t>SEGURIDAD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874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814"/>
              </a:lnSpc>
              <a:spcBef>
                <a:spcPts val="85"/>
              </a:spcBef>
            </a:pPr>
            <a:r>
              <a:rPr sz="1700" spc="229" dirty="0">
                <a:latin typeface="Arial"/>
                <a:cs typeface="Arial"/>
              </a:rPr>
              <a:t>COMPAÑIA </a:t>
            </a:r>
            <a:r>
              <a:rPr sz="1700" spc="260" dirty="0">
                <a:latin typeface="Arial"/>
                <a:cs typeface="Arial"/>
              </a:rPr>
              <a:t>ANDINA </a:t>
            </a:r>
            <a:r>
              <a:rPr sz="1700" spc="160" dirty="0">
                <a:latin typeface="Arial"/>
                <a:cs typeface="Arial"/>
              </a:rPr>
              <a:t>DE</a:t>
            </a:r>
            <a:r>
              <a:rPr sz="1700" spc="-155" dirty="0">
                <a:latin typeface="Arial"/>
                <a:cs typeface="Arial"/>
              </a:rPr>
              <a:t> </a:t>
            </a:r>
            <a:r>
              <a:rPr sz="1700" spc="190" dirty="0">
                <a:latin typeface="Arial"/>
                <a:cs typeface="Arial"/>
              </a:rPr>
              <a:t>SEGURIDAD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46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814"/>
              </a:lnSpc>
              <a:spcBef>
                <a:spcPts val="85"/>
              </a:spcBef>
            </a:pPr>
            <a:r>
              <a:rPr sz="1700" spc="229" dirty="0">
                <a:latin typeface="Arial"/>
                <a:cs typeface="Arial"/>
              </a:rPr>
              <a:t>COMPAÑIA </a:t>
            </a:r>
            <a:r>
              <a:rPr sz="1700" spc="260" dirty="0">
                <a:latin typeface="Arial"/>
                <a:cs typeface="Arial"/>
              </a:rPr>
              <a:t>ANDINA </a:t>
            </a:r>
            <a:r>
              <a:rPr sz="1700" spc="160" dirty="0">
                <a:latin typeface="Arial"/>
                <a:cs typeface="Arial"/>
              </a:rPr>
              <a:t>DE</a:t>
            </a:r>
            <a:r>
              <a:rPr sz="1700" spc="-155" dirty="0">
                <a:latin typeface="Arial"/>
                <a:cs typeface="Arial"/>
              </a:rPr>
              <a:t> </a:t>
            </a:r>
            <a:r>
              <a:rPr sz="1700" spc="190" dirty="0">
                <a:latin typeface="Arial"/>
                <a:cs typeface="Arial"/>
              </a:rPr>
              <a:t>SEGURIDAD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533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94956"/>
            <a:ext cx="15544800" cy="2769989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55399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BF1F5578-7D27-4985-9886-60EAE2FED66D}" type="datetimeFigureOut">
              <a:rPr lang="es-CO" smtClean="0"/>
              <a:t>30/04/2021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27849" y="9722063"/>
            <a:ext cx="4501515" cy="315471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12E040B1-363D-4FD7-B23B-39B8C301FA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869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190"/>
              </a:lnSpc>
            </a:pPr>
            <a:r>
              <a:rPr sz="2000" spc="204" dirty="0"/>
              <a:t>COMPAÑIA </a:t>
            </a:r>
            <a:r>
              <a:rPr sz="2000" spc="215" dirty="0"/>
              <a:t>ANDINA</a:t>
            </a:r>
            <a:r>
              <a:rPr sz="2000" spc="-425" dirty="0"/>
              <a:t> </a:t>
            </a:r>
            <a:r>
              <a:rPr sz="2000" spc="190" dirty="0"/>
              <a:t>DE </a:t>
            </a:r>
            <a:r>
              <a:rPr sz="2000" spc="195" dirty="0"/>
              <a:t>SEGURIDAD</a:t>
            </a:r>
            <a:endParaRPr sz="20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190"/>
              </a:lnSpc>
            </a:pPr>
            <a:r>
              <a:rPr sz="2000" spc="204" dirty="0"/>
              <a:t>COMPAÑIA </a:t>
            </a:r>
            <a:r>
              <a:rPr sz="2000" spc="215" dirty="0"/>
              <a:t>ANDINA</a:t>
            </a:r>
            <a:r>
              <a:rPr sz="2000" spc="-425" dirty="0"/>
              <a:t> </a:t>
            </a:r>
            <a:r>
              <a:rPr sz="2000" spc="190" dirty="0"/>
              <a:t>DE </a:t>
            </a:r>
            <a:r>
              <a:rPr sz="2000" spc="195" dirty="0"/>
              <a:t>SEGURIDAD</a:t>
            </a:r>
            <a:endParaRPr sz="200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190"/>
              </a:lnSpc>
            </a:pPr>
            <a:r>
              <a:rPr sz="2000" spc="204" dirty="0"/>
              <a:t>COMPAÑIA </a:t>
            </a:r>
            <a:r>
              <a:rPr sz="2000" spc="215" dirty="0"/>
              <a:t>ANDINA</a:t>
            </a:r>
            <a:r>
              <a:rPr sz="2000" spc="-425" dirty="0"/>
              <a:t> </a:t>
            </a:r>
            <a:r>
              <a:rPr sz="2000" spc="190" dirty="0"/>
              <a:t>DE </a:t>
            </a:r>
            <a:r>
              <a:rPr sz="2000" spc="195" dirty="0"/>
              <a:t>SEGURIDAD</a:t>
            </a:r>
            <a:endParaRPr sz="200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190"/>
              </a:lnSpc>
            </a:pPr>
            <a:r>
              <a:rPr sz="2000" spc="204" dirty="0"/>
              <a:t>COMPAÑIA </a:t>
            </a:r>
            <a:r>
              <a:rPr sz="2000" spc="215" dirty="0"/>
              <a:t>ANDINA</a:t>
            </a:r>
            <a:r>
              <a:rPr sz="2000" spc="-425" dirty="0"/>
              <a:t> </a:t>
            </a:r>
            <a:r>
              <a:rPr sz="2000" spc="190" dirty="0"/>
              <a:t>DE </a:t>
            </a:r>
            <a:r>
              <a:rPr sz="2000" spc="195" dirty="0"/>
              <a:t>SEGURIDAD</a:t>
            </a:r>
            <a:endParaRPr sz="200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BF1F5578-7D27-4985-9886-60EAE2FED66D}" type="datetimeFigureOut">
              <a:rPr lang="es-CO" smtClean="0"/>
              <a:t>30/04/2021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227849" y="9722063"/>
            <a:ext cx="4501515" cy="315471"/>
          </a:xfrm>
        </p:spPr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12E040B1-363D-4FD7-B23B-39B8C301FA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355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94956"/>
            <a:ext cx="15544800" cy="2769989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553998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BF1F5578-7D27-4985-9886-60EAE2FED66D}" type="datetimeFigureOut">
              <a:rPr lang="es-CO" smtClean="0"/>
              <a:t>30/04/2021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27849" y="9722063"/>
            <a:ext cx="4501515" cy="315471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12E040B1-363D-4FD7-B23B-39B8C301FA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316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57324" y="2303808"/>
            <a:ext cx="8973351" cy="4402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4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645944" y="6930298"/>
            <a:ext cx="9072244" cy="1044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0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814"/>
              </a:lnSpc>
              <a:spcBef>
                <a:spcPts val="85"/>
              </a:spcBef>
            </a:pPr>
            <a:r>
              <a:rPr sz="1700" spc="229" dirty="0">
                <a:latin typeface="Arial"/>
                <a:cs typeface="Arial"/>
              </a:rPr>
              <a:t>COMPAÑIA </a:t>
            </a:r>
            <a:r>
              <a:rPr sz="1700" spc="260" dirty="0">
                <a:latin typeface="Arial"/>
                <a:cs typeface="Arial"/>
              </a:rPr>
              <a:t>ANDINA </a:t>
            </a:r>
            <a:r>
              <a:rPr sz="1700" spc="160" dirty="0">
                <a:latin typeface="Arial"/>
                <a:cs typeface="Arial"/>
              </a:rPr>
              <a:t>DE</a:t>
            </a:r>
            <a:r>
              <a:rPr sz="1700" spc="-155" dirty="0">
                <a:latin typeface="Arial"/>
                <a:cs typeface="Arial"/>
              </a:rPr>
              <a:t> </a:t>
            </a:r>
            <a:r>
              <a:rPr sz="1700" spc="190" dirty="0">
                <a:latin typeface="Arial"/>
                <a:cs typeface="Arial"/>
              </a:rPr>
              <a:t>SEGURIDAD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865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7F7F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814"/>
              </a:lnSpc>
              <a:spcBef>
                <a:spcPts val="85"/>
              </a:spcBef>
            </a:pPr>
            <a:r>
              <a:rPr sz="1700" spc="229" dirty="0">
                <a:latin typeface="Arial"/>
                <a:cs typeface="Arial"/>
              </a:rPr>
              <a:t>COMPAÑIA </a:t>
            </a:r>
            <a:r>
              <a:rPr sz="1700" spc="260" dirty="0">
                <a:latin typeface="Arial"/>
                <a:cs typeface="Arial"/>
              </a:rPr>
              <a:t>ANDINA </a:t>
            </a:r>
            <a:r>
              <a:rPr sz="1700" spc="160" dirty="0">
                <a:latin typeface="Arial"/>
                <a:cs typeface="Arial"/>
              </a:rPr>
              <a:t>DE</a:t>
            </a:r>
            <a:r>
              <a:rPr sz="1700" spc="-155" dirty="0">
                <a:latin typeface="Arial"/>
                <a:cs typeface="Arial"/>
              </a:rPr>
              <a:t> </a:t>
            </a:r>
            <a:r>
              <a:rPr sz="1700" spc="190" dirty="0">
                <a:latin typeface="Arial"/>
                <a:cs typeface="Arial"/>
              </a:rPr>
              <a:t>SEGURIDAD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3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"/>
            <a:ext cx="18288000" cy="9439910"/>
          </a:xfrm>
          <a:custGeom>
            <a:avLst/>
            <a:gdLst/>
            <a:ahLst/>
            <a:cxnLst/>
            <a:rect l="l" t="t" r="r" b="b"/>
            <a:pathLst>
              <a:path w="18288000" h="9439910">
                <a:moveTo>
                  <a:pt x="0" y="9439896"/>
                </a:moveTo>
                <a:lnTo>
                  <a:pt x="18288000" y="9439896"/>
                </a:lnTo>
                <a:lnTo>
                  <a:pt x="18288000" y="0"/>
                </a:lnTo>
                <a:lnTo>
                  <a:pt x="0" y="0"/>
                </a:lnTo>
                <a:lnTo>
                  <a:pt x="0" y="9439896"/>
                </a:lnTo>
                <a:close/>
              </a:path>
            </a:pathLst>
          </a:custGeom>
          <a:solidFill>
            <a:srgbClr val="1B6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202809"/>
            <a:ext cx="16256000" cy="2507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2917937"/>
            <a:ext cx="16256000" cy="551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227849" y="9722063"/>
            <a:ext cx="4501515" cy="286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190"/>
              </a:lnSpc>
            </a:pPr>
            <a:r>
              <a:rPr sz="2000" spc="204" dirty="0"/>
              <a:t>COMPAÑIA </a:t>
            </a:r>
            <a:r>
              <a:rPr sz="2000" spc="215" dirty="0"/>
              <a:t>ANDINA</a:t>
            </a:r>
            <a:r>
              <a:rPr sz="2000" spc="-425" dirty="0"/>
              <a:t> </a:t>
            </a:r>
            <a:r>
              <a:rPr sz="2000" spc="190" dirty="0"/>
              <a:t>DE </a:t>
            </a:r>
            <a:r>
              <a:rPr sz="2000" spc="195" dirty="0"/>
              <a:t>SEGURIDAD</a:t>
            </a:r>
            <a:endParaRPr sz="20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0" r:id="rId6"/>
    <p:sldLayoutId id="2147483681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9439910"/>
          </a:xfrm>
          <a:custGeom>
            <a:avLst/>
            <a:gdLst/>
            <a:ahLst/>
            <a:cxnLst/>
            <a:rect l="l" t="t" r="r" b="b"/>
            <a:pathLst>
              <a:path w="18288000" h="9439910">
                <a:moveTo>
                  <a:pt x="0" y="9439899"/>
                </a:moveTo>
                <a:lnTo>
                  <a:pt x="18288000" y="9439899"/>
                </a:lnTo>
                <a:lnTo>
                  <a:pt x="18288000" y="0"/>
                </a:lnTo>
                <a:lnTo>
                  <a:pt x="0" y="0"/>
                </a:lnTo>
                <a:lnTo>
                  <a:pt x="0" y="9439899"/>
                </a:lnTo>
                <a:close/>
              </a:path>
            </a:pathLst>
          </a:custGeom>
          <a:solidFill>
            <a:srgbClr val="1B6F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439899"/>
            <a:ext cx="18288000" cy="847090"/>
          </a:xfrm>
          <a:custGeom>
            <a:avLst/>
            <a:gdLst/>
            <a:ahLst/>
            <a:cxnLst/>
            <a:rect l="l" t="t" r="r" b="b"/>
            <a:pathLst>
              <a:path w="18288000" h="847090">
                <a:moveTo>
                  <a:pt x="0" y="0"/>
                </a:moveTo>
                <a:lnTo>
                  <a:pt x="18288000" y="0"/>
                </a:lnTo>
                <a:lnTo>
                  <a:pt x="18288000" y="847093"/>
                </a:lnTo>
                <a:lnTo>
                  <a:pt x="0" y="847093"/>
                </a:lnTo>
                <a:lnTo>
                  <a:pt x="0" y="0"/>
                </a:lnTo>
                <a:close/>
              </a:path>
            </a:pathLst>
          </a:custGeom>
          <a:solidFill>
            <a:srgbClr val="EF90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312279" y="0"/>
            <a:ext cx="3971939" cy="23240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77406" y="938794"/>
            <a:ext cx="7933186" cy="967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244" y="1862426"/>
            <a:ext cx="13822044" cy="212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7F7F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227849" y="9722063"/>
            <a:ext cx="4501515" cy="278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814"/>
              </a:lnSpc>
              <a:spcBef>
                <a:spcPts val="85"/>
              </a:spcBef>
            </a:pPr>
            <a:r>
              <a:rPr sz="1700" spc="229" dirty="0">
                <a:latin typeface="Arial"/>
                <a:cs typeface="Arial"/>
              </a:rPr>
              <a:t>COMPAÑIA </a:t>
            </a:r>
            <a:r>
              <a:rPr sz="1700" spc="260" dirty="0">
                <a:latin typeface="Arial"/>
                <a:cs typeface="Arial"/>
              </a:rPr>
              <a:t>ANDINA </a:t>
            </a:r>
            <a:r>
              <a:rPr sz="1700" spc="160" dirty="0">
                <a:latin typeface="Arial"/>
                <a:cs typeface="Arial"/>
              </a:rPr>
              <a:t>DE</a:t>
            </a:r>
            <a:r>
              <a:rPr sz="1700" spc="-155" dirty="0">
                <a:latin typeface="Arial"/>
                <a:cs typeface="Arial"/>
              </a:rPr>
              <a:t> </a:t>
            </a:r>
            <a:r>
              <a:rPr sz="1700" spc="190" dirty="0">
                <a:latin typeface="Arial"/>
                <a:cs typeface="Arial"/>
              </a:rPr>
              <a:t>SEGURIDAD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59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8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Aim5p1N43LE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ESBDFyVwuY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g"/><Relationship Id="rId4" Type="http://schemas.openxmlformats.org/officeDocument/2006/relationships/image" Target="../media/image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fif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ZgmSfdE2y-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ZgmSfdE2y-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svg"/><Relationship Id="rId9" Type="http://schemas.microsoft.com/office/2007/relationships/diagramDrawing" Target="../diagrams/drawing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www.youtube.com/watch?v=DfBk2WMy7wA" TargetMode="External"/><Relationship Id="rId2" Type="http://schemas.openxmlformats.org/officeDocument/2006/relationships/hyperlink" Target="https://www.youtube.com/watch?v=ZgmSfdE2y-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ZgmSfdE2y-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3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ZgmSfdE2y-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3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5195" y="3302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3200" y="2095500"/>
            <a:ext cx="13713460" cy="2473498"/>
          </a:xfrm>
          <a:prstGeom prst="rect">
            <a:avLst/>
          </a:prstGeom>
        </p:spPr>
        <p:txBody>
          <a:bodyPr vert="horz" wrap="square" lIns="0" tIns="491490" rIns="0" bIns="0" rtlCol="0">
            <a:spAutoFit/>
          </a:bodyPr>
          <a:lstStyle/>
          <a:p>
            <a:pPr marL="2502535" marR="5080" indent="-2490470">
              <a:lnSpc>
                <a:spcPct val="73400"/>
              </a:lnSpc>
              <a:spcBef>
                <a:spcPts val="3870"/>
              </a:spcBef>
            </a:pPr>
            <a:r>
              <a:rPr sz="8800" spc="409" dirty="0" smtClean="0">
                <a:latin typeface="+mn-lt"/>
                <a:cs typeface="Calibri" panose="020F0502020204030204" pitchFamily="34" charset="0"/>
              </a:rPr>
              <a:t>CAPACITA</a:t>
            </a:r>
            <a:r>
              <a:rPr lang="es-MX" sz="8800" spc="409" dirty="0" smtClean="0">
                <a:latin typeface="+mn-lt"/>
                <a:cs typeface="Calibri" panose="020F0502020204030204" pitchFamily="34" charset="0"/>
              </a:rPr>
              <a:t>CION </a:t>
            </a:r>
            <a:r>
              <a:rPr sz="8800" spc="-1200" dirty="0" smtClean="0">
                <a:latin typeface="+mn-lt"/>
                <a:cs typeface="Calibri" panose="020F0502020204030204" pitchFamily="34" charset="0"/>
              </a:rPr>
              <a:t> </a:t>
            </a:r>
            <a:r>
              <a:rPr sz="8800" spc="955" dirty="0" smtClean="0">
                <a:latin typeface="+mn-lt"/>
                <a:cs typeface="Calibri" panose="020F0502020204030204" pitchFamily="34" charset="0"/>
              </a:rPr>
              <a:t>MES</a:t>
            </a:r>
            <a:r>
              <a:rPr lang="es-MX" sz="8800" spc="955" dirty="0">
                <a:latin typeface="+mn-lt"/>
                <a:cs typeface="Calibri" panose="020F0502020204030204" pitchFamily="34" charset="0"/>
              </a:rPr>
              <a:t> </a:t>
            </a:r>
            <a:r>
              <a:rPr sz="8800" spc="740" dirty="0" smtClean="0">
                <a:latin typeface="+mn-lt"/>
                <a:cs typeface="Calibri" panose="020F0502020204030204" pitchFamily="34" charset="0"/>
              </a:rPr>
              <a:t>DE</a:t>
            </a:r>
            <a:r>
              <a:rPr sz="8800" spc="-1145" dirty="0" smtClean="0">
                <a:latin typeface="+mn-lt"/>
                <a:cs typeface="Calibri" panose="020F0502020204030204" pitchFamily="34" charset="0"/>
              </a:rPr>
              <a:t> </a:t>
            </a:r>
            <a:r>
              <a:rPr lang="es-ES" sz="8800" spc="590" dirty="0" smtClean="0">
                <a:latin typeface="+mn-lt"/>
                <a:cs typeface="Calibri" panose="020F0502020204030204" pitchFamily="34" charset="0"/>
              </a:rPr>
              <a:t>MAYO</a:t>
            </a:r>
            <a:endParaRPr sz="88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6765" y="4864565"/>
            <a:ext cx="7942040" cy="54556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ES" sz="3150" spc="-100" dirty="0" smtClean="0">
                <a:solidFill>
                  <a:srgbClr val="F4E9D1"/>
                </a:solidFill>
                <a:latin typeface="Arial"/>
                <a:cs typeface="Arial"/>
              </a:rPr>
              <a:t>Riesgo biomecánico </a:t>
            </a:r>
            <a:endParaRPr lang="es-ES" sz="3150" spc="-100" dirty="0">
              <a:solidFill>
                <a:srgbClr val="F4E9D1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ES" sz="3150" spc="-100" dirty="0" smtClean="0">
                <a:solidFill>
                  <a:srgbClr val="F4E9D1"/>
                </a:solidFill>
                <a:latin typeface="Arial"/>
                <a:cs typeface="Arial"/>
              </a:rPr>
              <a:t>Higiene postural </a:t>
            </a:r>
          </a:p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MX" sz="3150" spc="-100" dirty="0" smtClean="0">
                <a:solidFill>
                  <a:srgbClr val="F4E9D1"/>
                </a:solidFill>
                <a:latin typeface="Arial"/>
                <a:cs typeface="Arial"/>
              </a:rPr>
              <a:t>Socialización de las políticas del SGCS BASC, </a:t>
            </a:r>
          </a:p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s-MX" sz="3150" spc="50" dirty="0" smtClean="0">
                <a:solidFill>
                  <a:srgbClr val="F4E9D1"/>
                </a:solidFill>
                <a:latin typeface="Arial"/>
                <a:cs typeface="Arial"/>
              </a:rPr>
              <a:t>Servicio al cliente y gerencia estratégica en el servicio / protocolos </a:t>
            </a:r>
            <a:r>
              <a:rPr lang="es-MX" sz="3150" spc="50" dirty="0" err="1" smtClean="0">
                <a:solidFill>
                  <a:srgbClr val="F4E9D1"/>
                </a:solidFill>
                <a:latin typeface="Arial"/>
                <a:cs typeface="Arial"/>
              </a:rPr>
              <a:t>SAC</a:t>
            </a:r>
            <a:r>
              <a:rPr lang="es-MX" sz="3150" spc="50" dirty="0" smtClean="0">
                <a:solidFill>
                  <a:srgbClr val="F4E9D1"/>
                </a:solidFill>
                <a:latin typeface="Arial"/>
                <a:cs typeface="Arial"/>
              </a:rPr>
              <a:t> Y </a:t>
            </a:r>
            <a:r>
              <a:rPr lang="es-MX" sz="3150" spc="50" dirty="0" err="1" smtClean="0">
                <a:solidFill>
                  <a:srgbClr val="F4E9D1"/>
                </a:solidFill>
                <a:latin typeface="Arial"/>
                <a:cs typeface="Arial"/>
              </a:rPr>
              <a:t>PQRS</a:t>
            </a:r>
            <a:endParaRPr lang="es-MX" sz="3150" spc="50" dirty="0" smtClean="0">
              <a:solidFill>
                <a:srgbClr val="F4E9D1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ct val="103200"/>
              </a:lnSpc>
              <a:buFont typeface="Arial" panose="020B0604020202020204" pitchFamily="34" charset="0"/>
              <a:buChar char="•"/>
              <a:tabLst>
                <a:tab pos="2426335" algn="l"/>
                <a:tab pos="2809240" algn="l"/>
                <a:tab pos="4912995" algn="l"/>
                <a:tab pos="5562600" algn="l"/>
              </a:tabLst>
            </a:pPr>
            <a:r>
              <a:rPr lang="es-ES" sz="3150" spc="70" dirty="0" smtClean="0">
                <a:solidFill>
                  <a:srgbClr val="F4E9D1"/>
                </a:solidFill>
                <a:latin typeface="Arial"/>
                <a:cs typeface="Arial"/>
              </a:rPr>
              <a:t>SIPLAFT</a:t>
            </a:r>
          </a:p>
          <a:p>
            <a:pPr marL="469900" marR="5080" indent="-457200">
              <a:lnSpc>
                <a:spcPct val="103200"/>
              </a:lnSpc>
              <a:buFont typeface="Arial" panose="020B0604020202020204" pitchFamily="34" charset="0"/>
              <a:buChar char="•"/>
              <a:tabLst>
                <a:tab pos="2426335" algn="l"/>
                <a:tab pos="2809240" algn="l"/>
                <a:tab pos="4912995" algn="l"/>
                <a:tab pos="5562600" algn="l"/>
              </a:tabLst>
            </a:pPr>
            <a:r>
              <a:rPr lang="es-MX" sz="3150" spc="70" dirty="0" smtClean="0">
                <a:solidFill>
                  <a:srgbClr val="F4E9D1"/>
                </a:solidFill>
                <a:latin typeface="Arial"/>
                <a:cs typeface="Arial"/>
              </a:rPr>
              <a:t>Sistemas de gestión anti soborno y anticorrupción</a:t>
            </a:r>
          </a:p>
          <a:p>
            <a:pPr marL="469900" marR="5080" indent="-457200">
              <a:lnSpc>
                <a:spcPct val="103200"/>
              </a:lnSpc>
              <a:buFont typeface="Arial" panose="020B0604020202020204" pitchFamily="34" charset="0"/>
              <a:buChar char="•"/>
              <a:tabLst>
                <a:tab pos="2426335" algn="l"/>
                <a:tab pos="2809240" algn="l"/>
                <a:tab pos="4912995" algn="l"/>
                <a:tab pos="5562600" algn="l"/>
              </a:tabLst>
            </a:pPr>
            <a:r>
              <a:rPr lang="es-CO" sz="3150" dirty="0">
                <a:solidFill>
                  <a:schemeClr val="bg1"/>
                </a:solidFill>
                <a:latin typeface="Arial"/>
                <a:cs typeface="Arial"/>
              </a:rPr>
              <a:t>Comunicación asertiva </a:t>
            </a:r>
          </a:p>
          <a:p>
            <a:pPr marL="469900" marR="5080" indent="-457200">
              <a:lnSpc>
                <a:spcPct val="103200"/>
              </a:lnSpc>
              <a:buFont typeface="Arial" panose="020B0604020202020204" pitchFamily="34" charset="0"/>
              <a:buChar char="•"/>
              <a:tabLst>
                <a:tab pos="2426335" algn="l"/>
                <a:tab pos="2809240" algn="l"/>
                <a:tab pos="4912995" algn="l"/>
                <a:tab pos="5562600" algn="l"/>
              </a:tabLst>
            </a:pPr>
            <a:endParaRPr lang="es-ES" sz="3150" spc="70" dirty="0">
              <a:solidFill>
                <a:srgbClr val="F4E9D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2000" y="923633"/>
            <a:ext cx="9144000" cy="876300"/>
          </a:xfrm>
          <a:prstGeom prst="rect">
            <a:avLst/>
          </a:prstGeom>
          <a:solidFill>
            <a:srgbClr val="EF9025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55"/>
              </a:lnSpc>
              <a:tabLst>
                <a:tab pos="2287905" algn="l"/>
                <a:tab pos="2934970" algn="l"/>
                <a:tab pos="4768215" algn="l"/>
                <a:tab pos="6615430" algn="l"/>
              </a:tabLst>
            </a:pPr>
            <a:r>
              <a:rPr sz="2700" spc="180" dirty="0">
                <a:solidFill>
                  <a:srgbClr val="212121"/>
                </a:solidFill>
                <a:latin typeface="Trebuchet MS"/>
                <a:cs typeface="Trebuchet MS"/>
              </a:rPr>
              <a:t>D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10" dirty="0">
                <a:solidFill>
                  <a:srgbClr val="212121"/>
                </a:solidFill>
                <a:latin typeface="Trebuchet MS"/>
                <a:cs typeface="Trebuchet MS"/>
              </a:rPr>
              <a:t>I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165" dirty="0">
                <a:solidFill>
                  <a:srgbClr val="212121"/>
                </a:solidFill>
                <a:latin typeface="Trebuchet MS"/>
                <a:cs typeface="Trebuchet MS"/>
              </a:rPr>
              <a:t>R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170" dirty="0">
                <a:solidFill>
                  <a:srgbClr val="212121"/>
                </a:solidFill>
                <a:latin typeface="Trebuchet MS"/>
                <a:cs typeface="Trebuchet MS"/>
              </a:rPr>
              <a:t>E</a:t>
            </a:r>
            <a:r>
              <a:rPr sz="2700" spc="-450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45" dirty="0">
                <a:solidFill>
                  <a:srgbClr val="212121"/>
                </a:solidFill>
                <a:latin typeface="Trebuchet MS"/>
                <a:cs typeface="Trebuchet MS"/>
              </a:rPr>
              <a:t>C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45" dirty="0">
                <a:solidFill>
                  <a:srgbClr val="212121"/>
                </a:solidFill>
                <a:latin typeface="Trebuchet MS"/>
                <a:cs typeface="Trebuchet MS"/>
              </a:rPr>
              <a:t>C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10" dirty="0">
                <a:solidFill>
                  <a:srgbClr val="212121"/>
                </a:solidFill>
                <a:latin typeface="Trebuchet MS"/>
                <a:cs typeface="Trebuchet MS"/>
              </a:rPr>
              <a:t>I</a:t>
            </a:r>
            <a:r>
              <a:rPr sz="2700" spc="-450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110" dirty="0">
                <a:solidFill>
                  <a:srgbClr val="212121"/>
                </a:solidFill>
                <a:latin typeface="Trebuchet MS"/>
                <a:cs typeface="Trebuchet MS"/>
              </a:rPr>
              <a:t>Ó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160" dirty="0">
                <a:solidFill>
                  <a:srgbClr val="212121"/>
                </a:solidFill>
                <a:latin typeface="Trebuchet MS"/>
                <a:cs typeface="Trebuchet MS"/>
              </a:rPr>
              <a:t>N	</a:t>
            </a:r>
            <a:r>
              <a:rPr sz="2700" spc="180" dirty="0">
                <a:solidFill>
                  <a:srgbClr val="212121"/>
                </a:solidFill>
                <a:latin typeface="Trebuchet MS"/>
                <a:cs typeface="Trebuchet MS"/>
              </a:rPr>
              <a:t>D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170" dirty="0">
                <a:solidFill>
                  <a:srgbClr val="212121"/>
                </a:solidFill>
                <a:latin typeface="Trebuchet MS"/>
                <a:cs typeface="Trebuchet MS"/>
              </a:rPr>
              <a:t>E	</a:t>
            </a:r>
            <a:r>
              <a:rPr sz="2700" spc="-45" dirty="0">
                <a:solidFill>
                  <a:srgbClr val="212121"/>
                </a:solidFill>
                <a:latin typeface="Trebuchet MS"/>
                <a:cs typeface="Trebuchet MS"/>
              </a:rPr>
              <a:t>G</a:t>
            </a:r>
            <a:r>
              <a:rPr sz="2700" spc="-450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170" dirty="0">
                <a:solidFill>
                  <a:srgbClr val="212121"/>
                </a:solidFill>
                <a:latin typeface="Trebuchet MS"/>
                <a:cs typeface="Trebuchet MS"/>
              </a:rPr>
              <a:t>E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245" dirty="0">
                <a:solidFill>
                  <a:srgbClr val="212121"/>
                </a:solidFill>
                <a:latin typeface="Trebuchet MS"/>
                <a:cs typeface="Trebuchet MS"/>
              </a:rPr>
              <a:t>S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-105" dirty="0">
                <a:solidFill>
                  <a:srgbClr val="212121"/>
                </a:solidFill>
                <a:latin typeface="Trebuchet MS"/>
                <a:cs typeface="Trebuchet MS"/>
              </a:rPr>
              <a:t>T</a:t>
            </a:r>
            <a:r>
              <a:rPr sz="2700" spc="-450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10" dirty="0">
                <a:solidFill>
                  <a:srgbClr val="212121"/>
                </a:solidFill>
                <a:latin typeface="Trebuchet MS"/>
                <a:cs typeface="Trebuchet MS"/>
              </a:rPr>
              <a:t>I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110" dirty="0">
                <a:solidFill>
                  <a:srgbClr val="212121"/>
                </a:solidFill>
                <a:latin typeface="Trebuchet MS"/>
                <a:cs typeface="Trebuchet MS"/>
              </a:rPr>
              <a:t>Ó</a:t>
            </a:r>
            <a:r>
              <a:rPr sz="2700" spc="-450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160" dirty="0">
                <a:solidFill>
                  <a:srgbClr val="212121"/>
                </a:solidFill>
                <a:latin typeface="Trebuchet MS"/>
                <a:cs typeface="Trebuchet MS"/>
              </a:rPr>
              <a:t>N	</a:t>
            </a:r>
            <a:r>
              <a:rPr sz="2700" spc="114" dirty="0">
                <a:solidFill>
                  <a:srgbClr val="212121"/>
                </a:solidFill>
                <a:latin typeface="Trebuchet MS"/>
                <a:cs typeface="Trebuchet MS"/>
              </a:rPr>
              <a:t>H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65" dirty="0">
                <a:solidFill>
                  <a:srgbClr val="212121"/>
                </a:solidFill>
                <a:latin typeface="Trebuchet MS"/>
                <a:cs typeface="Trebuchet MS"/>
              </a:rPr>
              <a:t>U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265" dirty="0">
                <a:solidFill>
                  <a:srgbClr val="212121"/>
                </a:solidFill>
                <a:latin typeface="Trebuchet MS"/>
                <a:cs typeface="Trebuchet MS"/>
              </a:rPr>
              <a:t>M</a:t>
            </a:r>
            <a:r>
              <a:rPr sz="2700" spc="-450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254" dirty="0">
                <a:solidFill>
                  <a:srgbClr val="212121"/>
                </a:solidFill>
                <a:latin typeface="Trebuchet MS"/>
                <a:cs typeface="Trebuchet MS"/>
              </a:rPr>
              <a:t>A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160" dirty="0">
                <a:solidFill>
                  <a:srgbClr val="212121"/>
                </a:solidFill>
                <a:latin typeface="Trebuchet MS"/>
                <a:cs typeface="Trebuchet MS"/>
              </a:rPr>
              <a:t>N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254" dirty="0">
                <a:solidFill>
                  <a:srgbClr val="212121"/>
                </a:solidFill>
                <a:latin typeface="Trebuchet MS"/>
                <a:cs typeface="Trebuchet MS"/>
              </a:rPr>
              <a:t>A	</a:t>
            </a:r>
            <a:r>
              <a:rPr sz="1650" spc="280" dirty="0">
                <a:solidFill>
                  <a:srgbClr val="212121"/>
                </a:solidFill>
                <a:latin typeface="Georgia"/>
                <a:cs typeface="Georgia"/>
              </a:rPr>
              <a:t>-</a:t>
            </a:r>
            <a:endParaRPr sz="165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  <a:tabLst>
                <a:tab pos="1194435" algn="l"/>
                <a:tab pos="1841500" algn="l"/>
              </a:tabLst>
            </a:pPr>
            <a:r>
              <a:rPr sz="2700" spc="254" dirty="0">
                <a:solidFill>
                  <a:srgbClr val="212121"/>
                </a:solidFill>
                <a:latin typeface="Trebuchet MS"/>
                <a:cs typeface="Trebuchet MS"/>
              </a:rPr>
              <a:t>A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165" dirty="0">
                <a:solidFill>
                  <a:srgbClr val="212121"/>
                </a:solidFill>
                <a:latin typeface="Trebuchet MS"/>
                <a:cs typeface="Trebuchet MS"/>
              </a:rPr>
              <a:t>R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170" dirty="0">
                <a:solidFill>
                  <a:srgbClr val="212121"/>
                </a:solidFill>
                <a:latin typeface="Trebuchet MS"/>
                <a:cs typeface="Trebuchet MS"/>
              </a:rPr>
              <a:t>E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254" dirty="0">
                <a:solidFill>
                  <a:srgbClr val="212121"/>
                </a:solidFill>
                <a:latin typeface="Trebuchet MS"/>
                <a:cs typeface="Trebuchet MS"/>
              </a:rPr>
              <a:t>A	</a:t>
            </a:r>
            <a:r>
              <a:rPr sz="2700" spc="180" dirty="0">
                <a:solidFill>
                  <a:srgbClr val="212121"/>
                </a:solidFill>
                <a:latin typeface="Trebuchet MS"/>
                <a:cs typeface="Trebuchet MS"/>
              </a:rPr>
              <a:t>D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170" dirty="0">
                <a:solidFill>
                  <a:srgbClr val="212121"/>
                </a:solidFill>
                <a:latin typeface="Trebuchet MS"/>
                <a:cs typeface="Trebuchet MS"/>
              </a:rPr>
              <a:t>E	</a:t>
            </a:r>
            <a:r>
              <a:rPr sz="2700" spc="45" dirty="0">
                <a:solidFill>
                  <a:srgbClr val="212121"/>
                </a:solidFill>
                <a:latin typeface="Trebuchet MS"/>
                <a:cs typeface="Trebuchet MS"/>
              </a:rPr>
              <a:t>C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254" dirty="0">
                <a:solidFill>
                  <a:srgbClr val="212121"/>
                </a:solidFill>
                <a:latin typeface="Trebuchet MS"/>
                <a:cs typeface="Trebuchet MS"/>
              </a:rPr>
              <a:t>A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125" dirty="0">
                <a:solidFill>
                  <a:srgbClr val="212121"/>
                </a:solidFill>
                <a:latin typeface="Trebuchet MS"/>
                <a:cs typeface="Trebuchet MS"/>
              </a:rPr>
              <a:t>P</a:t>
            </a:r>
            <a:r>
              <a:rPr sz="2700" spc="-459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254" dirty="0">
                <a:solidFill>
                  <a:srgbClr val="212121"/>
                </a:solidFill>
                <a:latin typeface="Trebuchet MS"/>
                <a:cs typeface="Trebuchet MS"/>
              </a:rPr>
              <a:t>A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45" dirty="0">
                <a:solidFill>
                  <a:srgbClr val="212121"/>
                </a:solidFill>
                <a:latin typeface="Trebuchet MS"/>
                <a:cs typeface="Trebuchet MS"/>
              </a:rPr>
              <a:t>C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10" dirty="0">
                <a:solidFill>
                  <a:srgbClr val="212121"/>
                </a:solidFill>
                <a:latin typeface="Trebuchet MS"/>
                <a:cs typeface="Trebuchet MS"/>
              </a:rPr>
              <a:t>I</a:t>
            </a:r>
            <a:r>
              <a:rPr sz="2700" spc="-459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-105" dirty="0">
                <a:solidFill>
                  <a:srgbClr val="212121"/>
                </a:solidFill>
                <a:latin typeface="Trebuchet MS"/>
                <a:cs typeface="Trebuchet MS"/>
              </a:rPr>
              <a:t>T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254" dirty="0">
                <a:solidFill>
                  <a:srgbClr val="212121"/>
                </a:solidFill>
                <a:latin typeface="Trebuchet MS"/>
                <a:cs typeface="Trebuchet MS"/>
              </a:rPr>
              <a:t>A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45" dirty="0">
                <a:solidFill>
                  <a:srgbClr val="212121"/>
                </a:solidFill>
                <a:latin typeface="Trebuchet MS"/>
                <a:cs typeface="Trebuchet MS"/>
              </a:rPr>
              <a:t>C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10" dirty="0">
                <a:solidFill>
                  <a:srgbClr val="212121"/>
                </a:solidFill>
                <a:latin typeface="Trebuchet MS"/>
                <a:cs typeface="Trebuchet MS"/>
              </a:rPr>
              <a:t>I</a:t>
            </a:r>
            <a:r>
              <a:rPr sz="2700" spc="-459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110" dirty="0">
                <a:solidFill>
                  <a:srgbClr val="212121"/>
                </a:solidFill>
                <a:latin typeface="Trebuchet MS"/>
                <a:cs typeface="Trebuchet MS"/>
              </a:rPr>
              <a:t>Ó</a:t>
            </a:r>
            <a:r>
              <a:rPr sz="2700" spc="-455" dirty="0">
                <a:solidFill>
                  <a:srgbClr val="212121"/>
                </a:solidFill>
                <a:latin typeface="Trebuchet MS"/>
                <a:cs typeface="Trebuchet MS"/>
              </a:rPr>
              <a:t> </a:t>
            </a:r>
            <a:r>
              <a:rPr sz="2700" spc="160" dirty="0">
                <a:solidFill>
                  <a:srgbClr val="212121"/>
                </a:solidFill>
                <a:latin typeface="Trebuchet MS"/>
                <a:cs typeface="Trebuchet MS"/>
              </a:rPr>
              <a:t>N</a:t>
            </a:r>
            <a:endParaRPr sz="27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53600" y="4872650"/>
            <a:ext cx="7217317" cy="40469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17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MX" sz="3150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lang="es-MX" sz="3150" dirty="0" smtClean="0">
                <a:solidFill>
                  <a:schemeClr val="bg1"/>
                </a:solidFill>
                <a:latin typeface="Arial"/>
                <a:cs typeface="Arial"/>
              </a:rPr>
              <a:t>écnicas de inspección de </a:t>
            </a:r>
            <a:r>
              <a:rPr lang="es-MX" sz="3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contenedores y vehículos.</a:t>
            </a:r>
          </a:p>
          <a:p>
            <a:pPr marL="469900" marR="5080" indent="-457200">
              <a:lnSpc>
                <a:spcPct val="117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MX" sz="3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 Publico.</a:t>
            </a:r>
          </a:p>
          <a:p>
            <a:pPr marL="469900" marR="5080" indent="-457200">
              <a:lnSpc>
                <a:spcPct val="117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MX" sz="3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7100"/>
              </a:lnSpc>
              <a:spcBef>
                <a:spcPts val="100"/>
              </a:spcBef>
            </a:pPr>
            <a:endParaRPr lang="es-MX" sz="3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5080" indent="-457200">
              <a:lnSpc>
                <a:spcPct val="117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MX" sz="315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ct val="117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s-MX" sz="315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/>
          <p:nvPr/>
        </p:nvSpPr>
        <p:spPr>
          <a:xfrm>
            <a:off x="13845160" y="24002"/>
            <a:ext cx="1833563" cy="2549874"/>
          </a:xfrm>
          <a:custGeom>
            <a:avLst/>
            <a:gdLst/>
            <a:ahLst/>
            <a:cxnLst/>
            <a:rect l="l" t="t" r="r" b="b"/>
            <a:pathLst>
              <a:path w="1222375" h="1544320">
                <a:moveTo>
                  <a:pt x="0" y="1543812"/>
                </a:moveTo>
                <a:lnTo>
                  <a:pt x="1222248" y="1543812"/>
                </a:lnTo>
                <a:lnTo>
                  <a:pt x="1222248" y="0"/>
                </a:lnTo>
                <a:lnTo>
                  <a:pt x="0" y="0"/>
                </a:lnTo>
                <a:lnTo>
                  <a:pt x="0" y="154381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85800" y="37809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13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4121574" y="1230847"/>
            <a:ext cx="101972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100" b="1" dirty="0" smtClean="0">
                <a:solidFill>
                  <a:srgbClr val="002060"/>
                </a:solidFill>
              </a:rPr>
              <a:t>AMENAZAS</a:t>
            </a:r>
            <a:endParaRPr lang="es-ES" sz="8100" b="1" dirty="0">
              <a:solidFill>
                <a:srgbClr val="002060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76400" y="3031028"/>
            <a:ext cx="7239000" cy="272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altLang="es-ES" sz="2800" dirty="0" smtClean="0">
              <a:latin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s-ES_tradnl" altLang="es-ES" sz="2800" dirty="0" smtClean="0">
                <a:effectLst/>
                <a:latin typeface="Arial" panose="020B0604020202020204" pitchFamily="34" charset="0"/>
              </a:rPr>
              <a:t>Hurto y robo de la carga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s-ES_tradnl" altLang="es-ES" sz="2800" dirty="0" smtClean="0">
                <a:effectLst/>
                <a:latin typeface="Arial" panose="020B0604020202020204" pitchFamily="34" charset="0"/>
              </a:rPr>
              <a:t>Tráfico ilícito de drogas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es-ES_tradnl" altLang="es-ES" sz="2800" dirty="0" smtClean="0">
                <a:effectLst/>
                <a:latin typeface="Arial" panose="020B0604020202020204" pitchFamily="34" charset="0"/>
              </a:rPr>
              <a:t>Polizones e inmigrantes ilegales</a:t>
            </a:r>
          </a:p>
          <a:p>
            <a:pPr marL="0" indent="0" eaLnBrk="1" hangingPunct="1">
              <a:buNone/>
              <a:defRPr/>
            </a:pPr>
            <a:endParaRPr lang="es-ES_tradnl" altLang="es-ES" sz="2800" dirty="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s-ES" altLang="es-ES" sz="2800" dirty="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s-ES" altLang="es-ES" sz="2800" dirty="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s-ES_tradnl" altLang="es-ES" sz="2800" dirty="0" smtClean="0"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915400" y="339811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s-ES_tradnl" altLang="es-ES" sz="2800" dirty="0" smtClean="0">
                <a:latin typeface="Arial" panose="020B0604020202020204" pitchFamily="34" charset="0"/>
              </a:rPr>
              <a:t>La piratería ( alta mar)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_tradnl" altLang="es-ES" sz="2800" dirty="0" smtClean="0">
                <a:latin typeface="Arial" panose="020B0604020202020204" pitchFamily="34" charset="0"/>
              </a:rPr>
              <a:t>Robo a mano armada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_tradnl" altLang="es-ES" sz="2800" dirty="0" smtClean="0">
                <a:latin typeface="Arial" panose="020B0604020202020204" pitchFamily="34" charset="0"/>
              </a:rPr>
              <a:t>Sabotaje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altLang="es-ES" sz="2800" dirty="0" smtClean="0">
                <a:latin typeface="Arial" panose="020B0604020202020204" pitchFamily="34" charset="0"/>
              </a:rPr>
              <a:t>Terrorismo marítimo</a:t>
            </a:r>
            <a:endParaRPr lang="es-ES" altLang="es-ES" sz="2800" dirty="0">
              <a:latin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473041" y="5647500"/>
            <a:ext cx="14884717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8100" b="1" dirty="0" smtClean="0">
                <a:solidFill>
                  <a:srgbClr val="002060"/>
                </a:solidFill>
              </a:rPr>
              <a:t>ACTIVIDADES SOSPECHOSAS </a:t>
            </a:r>
            <a:r>
              <a:rPr lang="es-CO" sz="8100" b="1" dirty="0" err="1" smtClean="0">
                <a:solidFill>
                  <a:srgbClr val="002060"/>
                </a:solidFill>
              </a:rPr>
              <a:t>BASC</a:t>
            </a:r>
            <a:endParaRPr lang="es-CO" sz="8100" b="1" dirty="0">
              <a:solidFill>
                <a:srgbClr val="00206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055283" y="7283339"/>
            <a:ext cx="142451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28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Cuando sean detectadas actividades sospechosas por los hombres o mujeres de seguridad o cualquier colaborador de la empresa deben ser reportadas en las tarjetas de </a:t>
            </a:r>
            <a:r>
              <a:rPr lang="es-CO" sz="2800" dirty="0" err="1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ANDIREPORTE</a:t>
            </a:r>
            <a:r>
              <a:rPr lang="es-CO" sz="2800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entregadas al supervisor y/o coordinador de seguridad respectivamente. 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B49BF8D-11A8-4D81-B044-E5F42B55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0945"/>
            <a:ext cx="18288000" cy="1058794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31AA0A1D-2823-457C-8267-5F53EBAFC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08856" y="0"/>
            <a:ext cx="1870287" cy="317058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E3763CE-09CE-40EF-8874-F6E9D588F81B}"/>
              </a:ext>
            </a:extLst>
          </p:cNvPr>
          <p:cNvSpPr/>
          <p:nvPr/>
        </p:nvSpPr>
        <p:spPr>
          <a:xfrm>
            <a:off x="5092223" y="7368430"/>
            <a:ext cx="7559073" cy="263591"/>
          </a:xfrm>
          <a:prstGeom prst="rect">
            <a:avLst/>
          </a:prstGeom>
          <a:solidFill>
            <a:srgbClr val="EE8F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41C94C7-F4D2-42FD-88DE-C9BD0E3175D4}"/>
              </a:ext>
            </a:extLst>
          </p:cNvPr>
          <p:cNvSpPr txBox="1"/>
          <p:nvPr/>
        </p:nvSpPr>
        <p:spPr>
          <a:xfrm>
            <a:off x="3669120" y="4485195"/>
            <a:ext cx="10405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6000" b="1" dirty="0" err="1" smtClean="0">
                <a:solidFill>
                  <a:schemeClr val="bg1"/>
                </a:solidFill>
              </a:rPr>
              <a:t>SIPLAFT</a:t>
            </a:r>
            <a:endParaRPr lang="es-CO" sz="6000" b="1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E921734-1FF1-497B-A41F-65B792A44B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33" y="7796378"/>
            <a:ext cx="2611134" cy="261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85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95960" y="38063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809755" y="2902895"/>
            <a:ext cx="6708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sistema de prevención y control del lavado de activos, la financiación del terrorismo y financiamiento de la proliferación de armas de destrucción masivas (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SIPLAFT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CO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2818572" y="1371891"/>
            <a:ext cx="3657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¿QUÉ SIGNIFICA SIPLAFT?</a:t>
            </a:r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17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11021329" y="4925186"/>
            <a:ext cx="41142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¿CUÁL ES EL OBJETIVO DEL  SIPLAFT?</a:t>
            </a:r>
            <a:endParaRPr lang="es-ES" sz="3200" b="1" dirty="0">
              <a:solidFill>
                <a:srgbClr val="00206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9230360" y="6545988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Minimizar la posibilidad que a través de las diferentes actividades de la empresa, ingresen recursos provenientes del SIPLAFT </a:t>
            </a:r>
            <a:endParaRPr lang="es-CO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9801" y="6044820"/>
            <a:ext cx="4250304" cy="19765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1046" y="2146843"/>
            <a:ext cx="5690385" cy="234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F0F290F-0B14-4C17-925A-E6DB974D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5" y="0"/>
            <a:ext cx="1827784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7">
            <a:extLst>
              <a:ext uri="{FF2B5EF4-FFF2-40B4-BE49-F238E27FC236}">
                <a16:creationId xmlns="" xmlns:a16="http://schemas.microsoft.com/office/drawing/2014/main" id="{314C841D-0EF6-452A-83C5-4AA67838AD14}"/>
              </a:ext>
            </a:extLst>
          </p:cNvPr>
          <p:cNvSpPr/>
          <p:nvPr/>
        </p:nvSpPr>
        <p:spPr>
          <a:xfrm rot="5400000">
            <a:off x="8877300" y="876300"/>
            <a:ext cx="533400" cy="18288000"/>
          </a:xfrm>
          <a:custGeom>
            <a:avLst/>
            <a:gdLst/>
            <a:ahLst/>
            <a:cxnLst/>
            <a:rect l="l" t="t" r="r" b="b"/>
            <a:pathLst>
              <a:path w="584200" h="1397000">
                <a:moveTo>
                  <a:pt x="584200" y="0"/>
                </a:moveTo>
                <a:lnTo>
                  <a:pt x="0" y="0"/>
                </a:lnTo>
                <a:lnTo>
                  <a:pt x="0" y="1397000"/>
                </a:lnTo>
                <a:lnTo>
                  <a:pt x="584200" y="1397000"/>
                </a:lnTo>
                <a:lnTo>
                  <a:pt x="584200" y="0"/>
                </a:lnTo>
                <a:close/>
              </a:path>
            </a:pathLst>
          </a:custGeom>
          <a:solidFill>
            <a:srgbClr val="EE8F03"/>
          </a:solidFill>
        </p:spPr>
        <p:txBody>
          <a:bodyPr lIns="0" tIns="0" rIns="0" bIns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  <p:pic>
        <p:nvPicPr>
          <p:cNvPr id="10" name="Gráfico 7">
            <a:extLst>
              <a:ext uri="{FF2B5EF4-FFF2-40B4-BE49-F238E27FC236}">
                <a16:creationId xmlns="" xmlns:a16="http://schemas.microsoft.com/office/drawing/2014/main" id="{9DAE105C-5459-4859-8D18-7852162F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20"/>
            <a:ext cx="1752600" cy="2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733800" y="1106294"/>
            <a:ext cx="979455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ES" sz="6600" b="1" i="1" dirty="0" smtClean="0">
                <a:solidFill>
                  <a:schemeClr val="bg1"/>
                </a:solidFill>
                <a:effectLst/>
                <a:latin typeface="+mj-lt"/>
              </a:rPr>
              <a:t>FASES DEL SIPLAFT</a:t>
            </a:r>
          </a:p>
        </p:txBody>
      </p:sp>
      <p:sp>
        <p:nvSpPr>
          <p:cNvPr id="3" name="Flecha abajo 2"/>
          <p:cNvSpPr/>
          <p:nvPr/>
        </p:nvSpPr>
        <p:spPr>
          <a:xfrm rot="1634122">
            <a:off x="5140304" y="1981438"/>
            <a:ext cx="1171822" cy="198195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 abajo 7"/>
          <p:cNvSpPr/>
          <p:nvPr/>
        </p:nvSpPr>
        <p:spPr>
          <a:xfrm rot="20141813">
            <a:off x="11549698" y="1973150"/>
            <a:ext cx="1173600" cy="19800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Elipse 3"/>
          <p:cNvSpPr/>
          <p:nvPr/>
        </p:nvSpPr>
        <p:spPr>
          <a:xfrm>
            <a:off x="2809714" y="4121667"/>
            <a:ext cx="3556000" cy="2057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3276598" y="4823672"/>
            <a:ext cx="2622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 DEL RIESGO </a:t>
            </a:r>
            <a:endParaRPr lang="es-CO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1483568" y="3868442"/>
            <a:ext cx="3556000" cy="2057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/>
          <p:cNvSpPr txBox="1"/>
          <p:nvPr/>
        </p:nvSpPr>
        <p:spPr>
          <a:xfrm>
            <a:off x="12359877" y="4562062"/>
            <a:ext cx="2336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</a:t>
            </a:r>
            <a:endParaRPr lang="es-CO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71600" y="6448111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objetivo es prevenir que se introduzcan al sistema solidario, recursos provenientes de actividades relacionadas con el lavado de activos o financiación del terrorismo.</a:t>
            </a:r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0896600" y="6448111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 propósito consiste en reportar las operaciones que se pretendían realizar o se hayan realizado, para intentar dar apariencia de legalidad a operaciones vinculadas.</a:t>
            </a:r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95960" y="38063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16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2362200" y="677689"/>
            <a:ext cx="388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2060"/>
                </a:solidFill>
              </a:rPr>
              <a:t>LAVADO DE ACTIVOS</a:t>
            </a:r>
            <a:endParaRPr lang="es-ES" sz="4800" b="1" dirty="0">
              <a:solidFill>
                <a:srgbClr val="00206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47800" y="270966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 convertir dinero ilegal en legal 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654310133"/>
              </p:ext>
            </p:extLst>
          </p:nvPr>
        </p:nvGraphicFramePr>
        <p:xfrm>
          <a:off x="-2590800" y="3752065"/>
          <a:ext cx="14325600" cy="5708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9657080" y="4795994"/>
            <a:ext cx="625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2060"/>
                </a:solidFill>
              </a:rPr>
              <a:t>FINANCIACIÓN DEL TERRORISMO </a:t>
            </a:r>
            <a:endParaRPr lang="es-ES" sz="4800" b="1" dirty="0">
              <a:solidFill>
                <a:srgbClr val="00206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258393" y="6904422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 que legalmente provea o sostenga económicamente  a grupos armados al margen de la ley o sus  integrantes 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7895" y="1562100"/>
            <a:ext cx="4603665" cy="275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F0F290F-0B14-4C17-925A-E6DB974D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5" y="0"/>
            <a:ext cx="1827784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7">
            <a:extLst>
              <a:ext uri="{FF2B5EF4-FFF2-40B4-BE49-F238E27FC236}">
                <a16:creationId xmlns="" xmlns:a16="http://schemas.microsoft.com/office/drawing/2014/main" id="{314C841D-0EF6-452A-83C5-4AA67838AD14}"/>
              </a:ext>
            </a:extLst>
          </p:cNvPr>
          <p:cNvSpPr/>
          <p:nvPr/>
        </p:nvSpPr>
        <p:spPr>
          <a:xfrm rot="5400000">
            <a:off x="8877300" y="876300"/>
            <a:ext cx="533400" cy="18288000"/>
          </a:xfrm>
          <a:custGeom>
            <a:avLst/>
            <a:gdLst/>
            <a:ahLst/>
            <a:cxnLst/>
            <a:rect l="l" t="t" r="r" b="b"/>
            <a:pathLst>
              <a:path w="584200" h="1397000">
                <a:moveTo>
                  <a:pt x="584200" y="0"/>
                </a:moveTo>
                <a:lnTo>
                  <a:pt x="0" y="0"/>
                </a:lnTo>
                <a:lnTo>
                  <a:pt x="0" y="1397000"/>
                </a:lnTo>
                <a:lnTo>
                  <a:pt x="584200" y="1397000"/>
                </a:lnTo>
                <a:lnTo>
                  <a:pt x="584200" y="0"/>
                </a:lnTo>
                <a:close/>
              </a:path>
            </a:pathLst>
          </a:custGeom>
          <a:solidFill>
            <a:srgbClr val="EE8F03"/>
          </a:solidFill>
        </p:spPr>
        <p:txBody>
          <a:bodyPr lIns="0" tIns="0" rIns="0" bIns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  <p:pic>
        <p:nvPicPr>
          <p:cNvPr id="10" name="Gráfico 7">
            <a:extLst>
              <a:ext uri="{FF2B5EF4-FFF2-40B4-BE49-F238E27FC236}">
                <a16:creationId xmlns="" xmlns:a16="http://schemas.microsoft.com/office/drawing/2014/main" id="{9DAE105C-5459-4859-8D18-7852162F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20"/>
            <a:ext cx="1752600" cy="2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733800" y="1106294"/>
            <a:ext cx="979455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ES" sz="6600" b="1" i="1" dirty="0" smtClean="0">
                <a:solidFill>
                  <a:schemeClr val="bg1"/>
                </a:solidFill>
                <a:effectLst/>
                <a:latin typeface="+mj-lt"/>
              </a:rPr>
              <a:t>OBJETIVOS DEL LAVADO DE ACTIVOS </a:t>
            </a: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112931616"/>
              </p:ext>
            </p:extLst>
          </p:nvPr>
        </p:nvGraphicFramePr>
        <p:xfrm>
          <a:off x="3048000" y="1611118"/>
          <a:ext cx="12192000" cy="7596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607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95960" y="38063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16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2362200" y="677689"/>
            <a:ext cx="1127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0" b="1" dirty="0" smtClean="0">
                <a:solidFill>
                  <a:srgbClr val="002060"/>
                </a:solidFill>
              </a:rPr>
              <a:t>ETAPAS DEL LAVADO DE ACTIVOS</a:t>
            </a:r>
            <a:endParaRPr lang="es-ES" sz="8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68085481"/>
              </p:ext>
            </p:extLst>
          </p:nvPr>
        </p:nvGraphicFramePr>
        <p:xfrm>
          <a:off x="3048000" y="14351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56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F0F290F-0B14-4C17-925A-E6DB974D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" y="-6863"/>
            <a:ext cx="1827784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7">
            <a:extLst>
              <a:ext uri="{FF2B5EF4-FFF2-40B4-BE49-F238E27FC236}">
                <a16:creationId xmlns="" xmlns:a16="http://schemas.microsoft.com/office/drawing/2014/main" id="{314C841D-0EF6-452A-83C5-4AA67838AD14}"/>
              </a:ext>
            </a:extLst>
          </p:cNvPr>
          <p:cNvSpPr/>
          <p:nvPr/>
        </p:nvSpPr>
        <p:spPr>
          <a:xfrm rot="5400000">
            <a:off x="8877300" y="876300"/>
            <a:ext cx="533400" cy="18288000"/>
          </a:xfrm>
          <a:custGeom>
            <a:avLst/>
            <a:gdLst/>
            <a:ahLst/>
            <a:cxnLst/>
            <a:rect l="l" t="t" r="r" b="b"/>
            <a:pathLst>
              <a:path w="584200" h="1397000">
                <a:moveTo>
                  <a:pt x="584200" y="0"/>
                </a:moveTo>
                <a:lnTo>
                  <a:pt x="0" y="0"/>
                </a:lnTo>
                <a:lnTo>
                  <a:pt x="0" y="1397000"/>
                </a:lnTo>
                <a:lnTo>
                  <a:pt x="584200" y="1397000"/>
                </a:lnTo>
                <a:lnTo>
                  <a:pt x="584200" y="0"/>
                </a:lnTo>
                <a:close/>
              </a:path>
            </a:pathLst>
          </a:custGeom>
          <a:solidFill>
            <a:srgbClr val="EE8F03"/>
          </a:solidFill>
        </p:spPr>
        <p:txBody>
          <a:bodyPr lIns="0" tIns="0" rIns="0" bIns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  <p:pic>
        <p:nvPicPr>
          <p:cNvPr id="10" name="Gráfico 7">
            <a:extLst>
              <a:ext uri="{FF2B5EF4-FFF2-40B4-BE49-F238E27FC236}">
                <a16:creationId xmlns="" xmlns:a16="http://schemas.microsoft.com/office/drawing/2014/main" id="{9DAE105C-5459-4859-8D18-7852162F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20"/>
            <a:ext cx="1752600" cy="2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362200" y="1239520"/>
            <a:ext cx="13106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ES" sz="6600" b="1" dirty="0" smtClean="0">
                <a:solidFill>
                  <a:schemeClr val="bg1"/>
                </a:solidFill>
                <a:effectLst/>
                <a:latin typeface="+mj-lt"/>
              </a:rPr>
              <a:t>SANCIONES PENALES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377440" y="2484052"/>
            <a:ext cx="1363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bg1"/>
                </a:solidFill>
              </a:rPr>
              <a:t>ART. 323 </a:t>
            </a:r>
            <a:r>
              <a:rPr lang="es-CO" sz="3200" dirty="0" err="1" smtClean="0">
                <a:solidFill>
                  <a:schemeClr val="bg1"/>
                </a:solidFill>
              </a:rPr>
              <a:t>C.P.P</a:t>
            </a:r>
            <a:r>
              <a:rPr lang="es-CO" sz="3200" dirty="0" smtClean="0">
                <a:solidFill>
                  <a:schemeClr val="bg1"/>
                </a:solidFill>
              </a:rPr>
              <a:t>. Delito que contempla entre 6 a 15 años de cárcel, multa de 500 a 50 mil </a:t>
            </a:r>
            <a:r>
              <a:rPr lang="es-CO" sz="3200" dirty="0" err="1" smtClean="0">
                <a:solidFill>
                  <a:schemeClr val="bg1"/>
                </a:solidFill>
              </a:rPr>
              <a:t>SMLV</a:t>
            </a:r>
            <a:r>
              <a:rPr lang="es-CO" sz="3200" dirty="0" smtClean="0">
                <a:solidFill>
                  <a:schemeClr val="bg1"/>
                </a:solidFill>
              </a:rPr>
              <a:t> 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71320" y="4178338"/>
            <a:ext cx="5943600" cy="95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ES" sz="4800" b="1" dirty="0" smtClean="0">
                <a:solidFill>
                  <a:schemeClr val="bg1"/>
                </a:solidFill>
                <a:effectLst/>
                <a:latin typeface="+mj-lt"/>
              </a:rPr>
              <a:t>COMO PREVENIR EL LA/FT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701800" y="5786120"/>
            <a:ext cx="645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 al cliente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Verificando referencias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transaccional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Reportar señales de alerta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Actualización de información </a:t>
            </a:r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810240" y="4196305"/>
            <a:ext cx="5943600" cy="95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ES" sz="4800" b="1" dirty="0" smtClean="0">
                <a:solidFill>
                  <a:schemeClr val="bg1"/>
                </a:solidFill>
                <a:effectLst/>
                <a:latin typeface="+mj-lt"/>
              </a:rPr>
              <a:t>FACTORES DE RIESGO SIPLAFT 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556240" y="6080882"/>
            <a:ext cx="645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Jurisdicciones </a:t>
            </a:r>
          </a:p>
        </p:txBody>
      </p:sp>
    </p:spTree>
    <p:extLst>
      <p:ext uri="{BB962C8B-B14F-4D97-AF65-F5344CB8AC3E}">
        <p14:creationId xmlns:p14="http://schemas.microsoft.com/office/powerpoint/2010/main" val="26495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95960" y="38063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16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2362200" y="677689"/>
            <a:ext cx="1127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0" b="1" dirty="0" smtClean="0">
                <a:solidFill>
                  <a:srgbClr val="002060"/>
                </a:solidFill>
              </a:rPr>
              <a:t>LISTA VINCULANTE</a:t>
            </a:r>
            <a:endParaRPr lang="es-ES" sz="8000" b="1" dirty="0">
              <a:solidFill>
                <a:srgbClr val="00206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353800" y="2515478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8000" b="1">
                <a:solidFill>
                  <a:srgbClr val="002060"/>
                </a:solidFill>
              </a:defRPr>
            </a:lvl1pPr>
          </a:lstStyle>
          <a:p>
            <a:r>
              <a:rPr lang="es-CO" sz="4800" dirty="0"/>
              <a:t>¿QUE ES ?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372600" y="3811088"/>
            <a:ext cx="73783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Son aquellas bases de datos nacionales e internacionales que recogen información, reportes y antecedentes de diferentes organismos tratándose de personas naturales y jurídicas, que pueden presentar actividades sospechosas, investigaciones, procesos o condenas por delitos de LA/FT.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03297"/>
            <a:ext cx="430201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1523" y="0"/>
            <a:ext cx="18629523" cy="10287000"/>
          </a:xfrm>
          <a:prstGeom prst="rect">
            <a:avLst/>
          </a:prstGeom>
        </p:spPr>
      </p:pic>
      <p:pic>
        <p:nvPicPr>
          <p:cNvPr id="3" name="Gráfico 7">
            <a:extLst>
              <a:ext uri="{FF2B5EF4-FFF2-40B4-BE49-F238E27FC236}">
                <a16:creationId xmlns="" xmlns:a16="http://schemas.microsoft.com/office/drawing/2014/main" id="{9DAE105C-5459-4859-8D18-7852162F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400" y="-33020"/>
            <a:ext cx="1752600" cy="2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4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B49BF8D-11A8-4D81-B044-E5F42B55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0945"/>
            <a:ext cx="18288000" cy="1058794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31AA0A1D-2823-457C-8267-5F53EBAFC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08856" y="0"/>
            <a:ext cx="1870287" cy="317058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E3763CE-09CE-40EF-8874-F6E9D588F81B}"/>
              </a:ext>
            </a:extLst>
          </p:cNvPr>
          <p:cNvSpPr/>
          <p:nvPr/>
        </p:nvSpPr>
        <p:spPr>
          <a:xfrm>
            <a:off x="5092223" y="7368430"/>
            <a:ext cx="7559073" cy="263591"/>
          </a:xfrm>
          <a:prstGeom prst="rect">
            <a:avLst/>
          </a:prstGeom>
          <a:solidFill>
            <a:srgbClr val="EE8F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41C94C7-F4D2-42FD-88DE-C9BD0E3175D4}"/>
              </a:ext>
            </a:extLst>
          </p:cNvPr>
          <p:cNvSpPr txBox="1"/>
          <p:nvPr/>
        </p:nvSpPr>
        <p:spPr>
          <a:xfrm>
            <a:off x="3707961" y="4108691"/>
            <a:ext cx="104052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000" b="1" dirty="0">
                <a:solidFill>
                  <a:schemeClr val="bg1"/>
                </a:solidFill>
              </a:rPr>
              <a:t>B</a:t>
            </a:r>
            <a:r>
              <a:rPr lang="es-CO" sz="6000" b="1" dirty="0">
                <a:solidFill>
                  <a:schemeClr val="bg1"/>
                </a:solidFill>
              </a:rPr>
              <a:t>ASC Alianza Empresarial para el Comercio SEGURO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E921734-1FF1-497B-A41F-65B792A44B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33" y="7796378"/>
            <a:ext cx="2611134" cy="261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7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F0F290F-0B14-4C17-925A-E6DB974D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7620"/>
            <a:ext cx="1827784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7">
            <a:extLst>
              <a:ext uri="{FF2B5EF4-FFF2-40B4-BE49-F238E27FC236}">
                <a16:creationId xmlns="" xmlns:a16="http://schemas.microsoft.com/office/drawing/2014/main" id="{314C841D-0EF6-452A-83C5-4AA67838AD14}"/>
              </a:ext>
            </a:extLst>
          </p:cNvPr>
          <p:cNvSpPr/>
          <p:nvPr/>
        </p:nvSpPr>
        <p:spPr>
          <a:xfrm rot="5400000">
            <a:off x="8877300" y="876300"/>
            <a:ext cx="533400" cy="18288000"/>
          </a:xfrm>
          <a:custGeom>
            <a:avLst/>
            <a:gdLst/>
            <a:ahLst/>
            <a:cxnLst/>
            <a:rect l="l" t="t" r="r" b="b"/>
            <a:pathLst>
              <a:path w="584200" h="1397000">
                <a:moveTo>
                  <a:pt x="584200" y="0"/>
                </a:moveTo>
                <a:lnTo>
                  <a:pt x="0" y="0"/>
                </a:lnTo>
                <a:lnTo>
                  <a:pt x="0" y="1397000"/>
                </a:lnTo>
                <a:lnTo>
                  <a:pt x="584200" y="1397000"/>
                </a:lnTo>
                <a:lnTo>
                  <a:pt x="584200" y="0"/>
                </a:lnTo>
                <a:close/>
              </a:path>
            </a:pathLst>
          </a:custGeom>
          <a:solidFill>
            <a:srgbClr val="EE8F03"/>
          </a:solidFill>
        </p:spPr>
        <p:txBody>
          <a:bodyPr lIns="0" tIns="0" rIns="0" bIns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  <p:pic>
        <p:nvPicPr>
          <p:cNvPr id="10" name="Gráfico 7">
            <a:extLst>
              <a:ext uri="{FF2B5EF4-FFF2-40B4-BE49-F238E27FC236}">
                <a16:creationId xmlns="" xmlns:a16="http://schemas.microsoft.com/office/drawing/2014/main" id="{9DAE105C-5459-4859-8D18-7852162F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20"/>
            <a:ext cx="1752600" cy="2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534400" y="5589071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proceso involucra varias etapas y factores. No nos referimos exclusivamente al momento en que un cliente hace una compra, sino lo que ocurre antes, durante y después de la adquisición de un producto o utilización de un servicio.</a:t>
            </a:r>
            <a:endParaRPr lang="es-MX" sz="32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57400" y="2013748"/>
            <a:ext cx="9144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 </a:t>
            </a: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al cliente</a:t>
            </a: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se refiere a todas las acciones implementadas para los clientes antes, durante y después de la compra. También conocido como servicio de atención al cliente, se realiza para cumplir con la satisfacción de un producto o servicio.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581400" y="712257"/>
            <a:ext cx="11811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ES" sz="6600" b="1" i="1" dirty="0" smtClean="0">
                <a:solidFill>
                  <a:schemeClr val="bg1"/>
                </a:solidFill>
                <a:effectLst/>
                <a:latin typeface="+mj-lt"/>
              </a:rPr>
              <a:t>QUE ES EL SERVICIO AL CLIENTE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67859" y="6178277"/>
            <a:ext cx="4228141" cy="206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1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/>
          <p:nvPr/>
        </p:nvSpPr>
        <p:spPr>
          <a:xfrm>
            <a:off x="13845160" y="24002"/>
            <a:ext cx="1833563" cy="2549874"/>
          </a:xfrm>
          <a:custGeom>
            <a:avLst/>
            <a:gdLst/>
            <a:ahLst/>
            <a:cxnLst/>
            <a:rect l="l" t="t" r="r" b="b"/>
            <a:pathLst>
              <a:path w="1222375" h="1544320">
                <a:moveTo>
                  <a:pt x="0" y="1543812"/>
                </a:moveTo>
                <a:lnTo>
                  <a:pt x="1222248" y="1543812"/>
                </a:lnTo>
                <a:lnTo>
                  <a:pt x="1222248" y="0"/>
                </a:lnTo>
                <a:lnTo>
                  <a:pt x="0" y="0"/>
                </a:lnTo>
                <a:lnTo>
                  <a:pt x="0" y="154381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85800" y="37809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16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4121574" y="1230847"/>
            <a:ext cx="101972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 smtClean="0">
                <a:solidFill>
                  <a:srgbClr val="002060"/>
                </a:solidFill>
              </a:rPr>
              <a:t>GERENCIA ESTRATÉGICA EN EL SERVICIO AL CLIENTE</a:t>
            </a:r>
            <a:endParaRPr lang="es-ES" sz="6600" b="1" dirty="0">
              <a:solidFill>
                <a:srgbClr val="00206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614920" y="4674768"/>
            <a:ext cx="99771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Busca identificar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los factores fundamentales en la prestación de un servicio con calidad, comprendiendo cuáles son las razones que llevan al consumidor a calificar positiva o negativamente el servicio que recibe de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 organización.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GERENCIA - (080) - EL SERVICIO (2) - GERENCIA - ADMINISTRACIÓN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" y="3856541"/>
            <a:ext cx="63246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9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F0F290F-0B14-4C17-925A-E6DB974D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95884"/>
            <a:ext cx="1827784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7">
            <a:extLst>
              <a:ext uri="{FF2B5EF4-FFF2-40B4-BE49-F238E27FC236}">
                <a16:creationId xmlns="" xmlns:a16="http://schemas.microsoft.com/office/drawing/2014/main" id="{314C841D-0EF6-452A-83C5-4AA67838AD14}"/>
              </a:ext>
            </a:extLst>
          </p:cNvPr>
          <p:cNvSpPr/>
          <p:nvPr/>
        </p:nvSpPr>
        <p:spPr>
          <a:xfrm rot="5400000">
            <a:off x="8877300" y="876300"/>
            <a:ext cx="533400" cy="18288000"/>
          </a:xfrm>
          <a:custGeom>
            <a:avLst/>
            <a:gdLst/>
            <a:ahLst/>
            <a:cxnLst/>
            <a:rect l="l" t="t" r="r" b="b"/>
            <a:pathLst>
              <a:path w="584200" h="1397000">
                <a:moveTo>
                  <a:pt x="584200" y="0"/>
                </a:moveTo>
                <a:lnTo>
                  <a:pt x="0" y="0"/>
                </a:lnTo>
                <a:lnTo>
                  <a:pt x="0" y="1397000"/>
                </a:lnTo>
                <a:lnTo>
                  <a:pt x="584200" y="1397000"/>
                </a:lnTo>
                <a:lnTo>
                  <a:pt x="584200" y="0"/>
                </a:lnTo>
                <a:close/>
              </a:path>
            </a:pathLst>
          </a:custGeom>
          <a:solidFill>
            <a:srgbClr val="EE8F03"/>
          </a:solidFill>
        </p:spPr>
        <p:txBody>
          <a:bodyPr lIns="0" tIns="0" rIns="0" bIns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  <p:pic>
        <p:nvPicPr>
          <p:cNvPr id="10" name="Gráfico 7">
            <a:extLst>
              <a:ext uri="{FF2B5EF4-FFF2-40B4-BE49-F238E27FC236}">
                <a16:creationId xmlns="" xmlns:a16="http://schemas.microsoft.com/office/drawing/2014/main" id="{9DAE105C-5459-4859-8D18-7852162F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20"/>
            <a:ext cx="1752600" cy="2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657600" y="1239520"/>
            <a:ext cx="11811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ES" sz="6600" b="1" i="1" dirty="0" smtClean="0">
                <a:solidFill>
                  <a:schemeClr val="bg1"/>
                </a:solidFill>
                <a:effectLst/>
                <a:latin typeface="+mj-lt"/>
              </a:rPr>
              <a:t>CLAVES PARA UNA BUENA ATENCIÓN AL CLIENTE</a:t>
            </a:r>
          </a:p>
        </p:txBody>
      </p:sp>
      <p:sp>
        <p:nvSpPr>
          <p:cNvPr id="2" name="Menos 1"/>
          <p:cNvSpPr/>
          <p:nvPr/>
        </p:nvSpPr>
        <p:spPr>
          <a:xfrm rot="16200000">
            <a:off x="4550410" y="5627052"/>
            <a:ext cx="7753350" cy="67183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onector 5"/>
          <p:cNvSpPr/>
          <p:nvPr/>
        </p:nvSpPr>
        <p:spPr>
          <a:xfrm>
            <a:off x="8195945" y="3380800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58085" y="3317012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BUEN TRATO </a:t>
            </a:r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026015" y="4285567"/>
            <a:ext cx="5246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INMEDIATA </a:t>
            </a:r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ector 12"/>
          <p:cNvSpPr/>
          <p:nvPr/>
        </p:nvSpPr>
        <p:spPr>
          <a:xfrm>
            <a:off x="8222615" y="4394835"/>
            <a:ext cx="457200" cy="457200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609090" y="4278766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PASIÓN POR EL SERVICIO</a:t>
            </a:r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386570" y="3295950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CONFIANZA</a:t>
            </a:r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609090" y="5581286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OPORTUNA</a:t>
            </a:r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ector 16"/>
          <p:cNvSpPr/>
          <p:nvPr/>
        </p:nvSpPr>
        <p:spPr>
          <a:xfrm>
            <a:off x="8195945" y="5582156"/>
            <a:ext cx="457200" cy="45720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674860" y="5622753"/>
            <a:ext cx="568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ASERTIVA</a:t>
            </a:r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ector 18"/>
          <p:cNvSpPr/>
          <p:nvPr/>
        </p:nvSpPr>
        <p:spPr>
          <a:xfrm>
            <a:off x="8195945" y="6931978"/>
            <a:ext cx="457200" cy="457200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0" name="Conector 19"/>
          <p:cNvSpPr/>
          <p:nvPr/>
        </p:nvSpPr>
        <p:spPr>
          <a:xfrm>
            <a:off x="8195945" y="8114189"/>
            <a:ext cx="457200" cy="457200"/>
          </a:xfrm>
          <a:prstGeom prst="flowChartConnector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905125" y="6804403"/>
            <a:ext cx="3923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FLEXIBILIDAD </a:t>
            </a:r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0046335" y="6382078"/>
            <a:ext cx="4847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RESILIENTE</a:t>
            </a:r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0269854" y="8050401"/>
            <a:ext cx="5198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CONTINUA</a:t>
            </a:r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609090" y="8050401"/>
            <a:ext cx="5198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APARIENCIA PERSONAL</a:t>
            </a:r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657600" y="1239520"/>
            <a:ext cx="11811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MX" altLang="es-ES" sz="8000" b="1" dirty="0">
                <a:solidFill>
                  <a:srgbClr val="002060"/>
                </a:solidFill>
                <a:effectLst/>
                <a:latin typeface="+mj-lt"/>
              </a:rPr>
              <a:t>MANEJO</a:t>
            </a:r>
            <a:r>
              <a:rPr lang="es-MX" altLang="es-ES" sz="8000" b="1" i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s-MX" altLang="es-ES" sz="8000" b="1" dirty="0">
                <a:solidFill>
                  <a:srgbClr val="002060"/>
                </a:solidFill>
                <a:effectLst/>
                <a:latin typeface="+mj-lt"/>
              </a:rPr>
              <a:t>DE</a:t>
            </a:r>
            <a:r>
              <a:rPr lang="es-MX" altLang="es-ES" sz="8000" b="1" i="1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s-MX" altLang="es-ES" sz="8000" b="1" dirty="0">
                <a:solidFill>
                  <a:srgbClr val="002060"/>
                </a:solidFill>
                <a:effectLst/>
                <a:latin typeface="+mj-lt"/>
              </a:rPr>
              <a:t>RECLAMACIONES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5268667"/>
              </p:ext>
            </p:extLst>
          </p:nvPr>
        </p:nvGraphicFramePr>
        <p:xfrm>
          <a:off x="2057400" y="3162300"/>
          <a:ext cx="13792200" cy="606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09600" y="419100"/>
            <a:ext cx="17487900" cy="960120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0" name="Gráfico 7">
            <a:extLst>
              <a:ext uri="{FF2B5EF4-FFF2-40B4-BE49-F238E27FC236}">
                <a16:creationId xmlns="" xmlns:a16="http://schemas.microsoft.com/office/drawing/2014/main" id="{9DAE105C-5459-4859-8D18-7852162F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600" y="160654"/>
            <a:ext cx="1752600" cy="2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6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6">
            <a:extLst>
              <a:ext uri="{FF2B5EF4-FFF2-40B4-BE49-F238E27FC236}">
                <a16:creationId xmlns="" xmlns:a16="http://schemas.microsoft.com/office/drawing/2014/main" id="{3F0F290F-0B14-4C17-925A-E6DB974D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827784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16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1055091" y="986570"/>
            <a:ext cx="1210902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100" b="1" dirty="0">
                <a:solidFill>
                  <a:schemeClr val="bg1"/>
                </a:solidFill>
              </a:rPr>
              <a:t>PROTOCOLO DE ATENCIÓN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600200" y="2905695"/>
            <a:ext cx="9144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Saludo y presentación Institucional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Dirigirse al equipo y solicitar </a:t>
            </a:r>
            <a:r>
              <a:rPr lang="es-MX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papelería</a:t>
            </a:r>
            <a:endParaRPr lang="es-MX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Preguntar y escuchar que </a:t>
            </a:r>
            <a:r>
              <a:rPr lang="es-MX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sucedió</a:t>
            </a:r>
            <a:endParaRPr lang="es-MX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Revisar el equipo de </a:t>
            </a:r>
            <a:r>
              <a:rPr lang="es-MX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interés</a:t>
            </a:r>
            <a:endParaRPr lang="es-MX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Explicar al cliente que paso, en lenguaje del cliente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Explicar al cliente porque pudo suceder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Explicar al cliente que vamos a hacer y que esperamos lograr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Explicar la cobertura de la </a:t>
            </a:r>
            <a:r>
              <a:rPr lang="es-MX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garantía</a:t>
            </a:r>
            <a:endParaRPr lang="es-MX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Indicar cuanto se demora la reparación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Explicar cuidados y recomendaciones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4117" y="3686238"/>
            <a:ext cx="2969009" cy="4907705"/>
          </a:xfrm>
          <a:prstGeom prst="rect">
            <a:avLst/>
          </a:prstGeom>
        </p:spPr>
      </p:pic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314C841D-0EF6-452A-83C5-4AA67838AD14}"/>
              </a:ext>
            </a:extLst>
          </p:cNvPr>
          <p:cNvSpPr/>
          <p:nvPr/>
        </p:nvSpPr>
        <p:spPr>
          <a:xfrm rot="5400000">
            <a:off x="8877300" y="876300"/>
            <a:ext cx="533400" cy="18288000"/>
          </a:xfrm>
          <a:custGeom>
            <a:avLst/>
            <a:gdLst/>
            <a:ahLst/>
            <a:cxnLst/>
            <a:rect l="l" t="t" r="r" b="b"/>
            <a:pathLst>
              <a:path w="584200" h="1397000">
                <a:moveTo>
                  <a:pt x="584200" y="0"/>
                </a:moveTo>
                <a:lnTo>
                  <a:pt x="0" y="0"/>
                </a:lnTo>
                <a:lnTo>
                  <a:pt x="0" y="1397000"/>
                </a:lnTo>
                <a:lnTo>
                  <a:pt x="584200" y="1397000"/>
                </a:lnTo>
                <a:lnTo>
                  <a:pt x="584200" y="0"/>
                </a:lnTo>
                <a:close/>
              </a:path>
            </a:pathLst>
          </a:custGeom>
          <a:solidFill>
            <a:srgbClr val="EE8F03"/>
          </a:solidFill>
        </p:spPr>
        <p:txBody>
          <a:bodyPr lIns="0" tIns="0" rIns="0" bIns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7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/>
          <p:nvPr/>
        </p:nvSpPr>
        <p:spPr>
          <a:xfrm>
            <a:off x="13845160" y="24002"/>
            <a:ext cx="1833563" cy="2549874"/>
          </a:xfrm>
          <a:custGeom>
            <a:avLst/>
            <a:gdLst/>
            <a:ahLst/>
            <a:cxnLst/>
            <a:rect l="l" t="t" r="r" b="b"/>
            <a:pathLst>
              <a:path w="1222375" h="1544320">
                <a:moveTo>
                  <a:pt x="0" y="1543812"/>
                </a:moveTo>
                <a:lnTo>
                  <a:pt x="1222248" y="1543812"/>
                </a:lnTo>
                <a:lnTo>
                  <a:pt x="1222248" y="0"/>
                </a:lnTo>
                <a:lnTo>
                  <a:pt x="0" y="0"/>
                </a:lnTo>
                <a:lnTo>
                  <a:pt x="0" y="154381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85800" y="37809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16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4121574" y="1230847"/>
            <a:ext cx="101972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600" b="1" dirty="0">
                <a:solidFill>
                  <a:srgbClr val="002060"/>
                </a:solidFill>
              </a:rPr>
              <a:t>LOS 10 MANDAMIENTOS DE </a:t>
            </a:r>
            <a:r>
              <a:rPr lang="es-MX" sz="6600" b="1" dirty="0" smtClean="0">
                <a:solidFill>
                  <a:srgbClr val="002060"/>
                </a:solidFill>
              </a:rPr>
              <a:t>CORTESÍA</a:t>
            </a:r>
            <a:endParaRPr lang="es-MX" sz="6600" b="1" dirty="0">
              <a:solidFill>
                <a:srgbClr val="002060"/>
              </a:solidFill>
            </a:endParaRPr>
          </a:p>
        </p:txBody>
      </p:sp>
      <p:grpSp>
        <p:nvGrpSpPr>
          <p:cNvPr id="12" name="Group 2"/>
          <p:cNvGrpSpPr>
            <a:grpSpLocks noChangeAspect="1"/>
          </p:cNvGrpSpPr>
          <p:nvPr/>
        </p:nvGrpSpPr>
        <p:grpSpPr>
          <a:xfrm>
            <a:off x="1295400" y="3274759"/>
            <a:ext cx="6973897" cy="6288341"/>
            <a:chOff x="0" y="0"/>
            <a:chExt cx="10143490" cy="10163810"/>
          </a:xfrm>
        </p:grpSpPr>
        <p:sp>
          <p:nvSpPr>
            <p:cNvPr id="13" name="Freeform 3"/>
            <p:cNvSpPr/>
            <p:nvPr/>
          </p:nvSpPr>
          <p:spPr>
            <a:xfrm>
              <a:off x="0" y="0"/>
              <a:ext cx="10143351" cy="10163632"/>
            </a:xfrm>
            <a:custGeom>
              <a:avLst/>
              <a:gdLst/>
              <a:ahLst/>
              <a:cxnLst/>
              <a:rect l="l" t="t" r="r" b="b"/>
              <a:pathLst>
                <a:path w="10143351" h="10163632">
                  <a:moveTo>
                    <a:pt x="0" y="0"/>
                  </a:moveTo>
                  <a:lnTo>
                    <a:pt x="10143351" y="0"/>
                  </a:lnTo>
                  <a:lnTo>
                    <a:pt x="10143351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4"/>
              <a:stretch>
                <a:fillRect t="-25" r="1" b="-23"/>
              </a:stretch>
            </a:blipFill>
          </p:spPr>
        </p:sp>
        <p:sp>
          <p:nvSpPr>
            <p:cNvPr id="14" name="Freeform 4"/>
            <p:cNvSpPr/>
            <p:nvPr/>
          </p:nvSpPr>
          <p:spPr>
            <a:xfrm>
              <a:off x="3149600" y="2368550"/>
              <a:ext cx="5156200" cy="6858000"/>
            </a:xfrm>
            <a:custGeom>
              <a:avLst/>
              <a:gdLst/>
              <a:ahLst/>
              <a:cxnLst/>
              <a:rect l="l" t="t" r="r" b="b"/>
              <a:pathLst>
                <a:path w="5156200" h="6858000">
                  <a:moveTo>
                    <a:pt x="0" y="0"/>
                  </a:moveTo>
                  <a:lnTo>
                    <a:pt x="5156200" y="0"/>
                  </a:lnTo>
                  <a:lnTo>
                    <a:pt x="5156200" y="6858000"/>
                  </a:lnTo>
                  <a:lnTo>
                    <a:pt x="0" y="6858000"/>
                  </a:lnTo>
                  <a:close/>
                </a:path>
              </a:pathLst>
            </a:custGeom>
            <a:blipFill>
              <a:blip r:embed="rId5"/>
              <a:stretch>
                <a:fillRect l="31050" t="23303" r="18116" b="-60948"/>
              </a:stretch>
            </a:blipFill>
          </p:spPr>
        </p:sp>
        <p:sp>
          <p:nvSpPr>
            <p:cNvPr id="15" name="Freeform 5"/>
            <p:cNvSpPr/>
            <p:nvPr/>
          </p:nvSpPr>
          <p:spPr>
            <a:xfrm>
              <a:off x="374650" y="673100"/>
              <a:ext cx="6318250" cy="8427288"/>
            </a:xfrm>
            <a:custGeom>
              <a:avLst/>
              <a:gdLst/>
              <a:ahLst/>
              <a:cxnLst/>
              <a:rect l="l" t="t" r="r" b="b"/>
              <a:pathLst>
                <a:path w="6318250" h="8427288">
                  <a:moveTo>
                    <a:pt x="2560460" y="1417091"/>
                  </a:moveTo>
                  <a:lnTo>
                    <a:pt x="2559050" y="8427288"/>
                  </a:lnTo>
                  <a:lnTo>
                    <a:pt x="0" y="8427288"/>
                  </a:lnTo>
                  <a:lnTo>
                    <a:pt x="0" y="0"/>
                  </a:lnTo>
                  <a:lnTo>
                    <a:pt x="6318250" y="0"/>
                  </a:lnTo>
                  <a:lnTo>
                    <a:pt x="6318250" y="1098550"/>
                  </a:lnTo>
                  <a:lnTo>
                    <a:pt x="2878087" y="1099439"/>
                  </a:lnTo>
                  <a:cubicBezTo>
                    <a:pt x="2702674" y="1099490"/>
                    <a:pt x="2560498" y="1241679"/>
                    <a:pt x="2560460" y="1417091"/>
                  </a:cubicBezTo>
                  <a:close/>
                </a:path>
              </a:pathLst>
            </a:custGeom>
            <a:blipFill>
              <a:blip r:embed="rId6"/>
              <a:stretch>
                <a:fillRect l="-11489" t="6622" r="-1545" b="10462"/>
              </a:stretch>
            </a:blipFill>
          </p:spPr>
        </p:sp>
      </p:grpSp>
      <p:sp>
        <p:nvSpPr>
          <p:cNvPr id="2" name="Rectángulo 1"/>
          <p:cNvSpPr/>
          <p:nvPr/>
        </p:nvSpPr>
        <p:spPr>
          <a:xfrm>
            <a:off x="9296400" y="3712339"/>
            <a:ext cx="7772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Buenos días, Buenas tardes, Buenas noches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Bienvenido(a)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¿En que le puedo servir?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¡Con mucho gusto!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Por favor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¡Muchas gracias!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Que tenga un buen día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Si señor / Si señora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Sonría siempre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No tutee nunca a los clientes o visitantes</a:t>
            </a:r>
          </a:p>
        </p:txBody>
      </p:sp>
    </p:spTree>
    <p:extLst>
      <p:ext uri="{BB962C8B-B14F-4D97-AF65-F5344CB8AC3E}">
        <p14:creationId xmlns:p14="http://schemas.microsoft.com/office/powerpoint/2010/main" val="40562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B49BF8D-11A8-4D81-B044-E5F42B55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0945"/>
            <a:ext cx="18288000" cy="1058794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31AA0A1D-2823-457C-8267-5F53EBAFC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08856" y="0"/>
            <a:ext cx="1870287" cy="317058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E3763CE-09CE-40EF-8874-F6E9D588F81B}"/>
              </a:ext>
            </a:extLst>
          </p:cNvPr>
          <p:cNvSpPr/>
          <p:nvPr/>
        </p:nvSpPr>
        <p:spPr>
          <a:xfrm>
            <a:off x="5092223" y="7368430"/>
            <a:ext cx="7559073" cy="263591"/>
          </a:xfrm>
          <a:prstGeom prst="rect">
            <a:avLst/>
          </a:prstGeom>
          <a:solidFill>
            <a:srgbClr val="EE8F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41C94C7-F4D2-42FD-88DE-C9BD0E3175D4}"/>
              </a:ext>
            </a:extLst>
          </p:cNvPr>
          <p:cNvSpPr txBox="1"/>
          <p:nvPr/>
        </p:nvSpPr>
        <p:spPr>
          <a:xfrm>
            <a:off x="3707961" y="4108691"/>
            <a:ext cx="104052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bg1"/>
                </a:solidFill>
              </a:rPr>
              <a:t>SISTEMAS DE GESTION ANTI SOBORNO Y ANTICORRUPCIÓN</a:t>
            </a:r>
            <a:endParaRPr lang="es-CO" sz="6000" b="1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E921734-1FF1-497B-A41F-65B792A44B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33" y="7796378"/>
            <a:ext cx="2611134" cy="261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6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/>
          <p:nvPr/>
        </p:nvSpPr>
        <p:spPr>
          <a:xfrm>
            <a:off x="13845160" y="24002"/>
            <a:ext cx="1833563" cy="2549874"/>
          </a:xfrm>
          <a:custGeom>
            <a:avLst/>
            <a:gdLst/>
            <a:ahLst/>
            <a:cxnLst/>
            <a:rect l="l" t="t" r="r" b="b"/>
            <a:pathLst>
              <a:path w="1222375" h="1544320">
                <a:moveTo>
                  <a:pt x="0" y="1543812"/>
                </a:moveTo>
                <a:lnTo>
                  <a:pt x="1222248" y="1543812"/>
                </a:lnTo>
                <a:lnTo>
                  <a:pt x="1222248" y="0"/>
                </a:lnTo>
                <a:lnTo>
                  <a:pt x="0" y="0"/>
                </a:lnTo>
                <a:lnTo>
                  <a:pt x="0" y="154381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85800" y="37809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16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4197774" y="860411"/>
            <a:ext cx="101972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600" b="1" dirty="0" smtClean="0">
                <a:solidFill>
                  <a:srgbClr val="002060"/>
                </a:solidFill>
              </a:rPr>
              <a:t>¿QUÉ ES UN SISTEMA DE GESTION ANTISOBORNO  Y ANTICORRUPCIÓN? </a:t>
            </a:r>
            <a:endParaRPr lang="es-MX" sz="6600" b="1" dirty="0">
              <a:solidFill>
                <a:srgbClr val="00206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24000" y="4271389"/>
            <a:ext cx="1554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MX" sz="3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conjunto de reglas y principios relacionados entre sí de forma ordenada, para contribuir a la gestión de la prevención del soborno a través del establecimiento de unas políticas, unos objetivos de mejora y la planificación y ejecución de las actividades definidas.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6812296"/>
            <a:ext cx="4191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6">
            <a:extLst>
              <a:ext uri="{FF2B5EF4-FFF2-40B4-BE49-F238E27FC236}">
                <a16:creationId xmlns="" xmlns:a16="http://schemas.microsoft.com/office/drawing/2014/main" id="{3F0F290F-0B14-4C17-925A-E6DB974D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827784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6111" y="3924300"/>
            <a:ext cx="2969009" cy="4907705"/>
          </a:xfrm>
          <a:prstGeom prst="rect">
            <a:avLst/>
          </a:prstGeom>
        </p:spPr>
      </p:pic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314C841D-0EF6-452A-83C5-4AA67838AD14}"/>
              </a:ext>
            </a:extLst>
          </p:cNvPr>
          <p:cNvSpPr/>
          <p:nvPr/>
        </p:nvSpPr>
        <p:spPr>
          <a:xfrm rot="5400000">
            <a:off x="8877300" y="876300"/>
            <a:ext cx="533400" cy="18288000"/>
          </a:xfrm>
          <a:custGeom>
            <a:avLst/>
            <a:gdLst/>
            <a:ahLst/>
            <a:cxnLst/>
            <a:rect l="l" t="t" r="r" b="b"/>
            <a:pathLst>
              <a:path w="584200" h="1397000">
                <a:moveTo>
                  <a:pt x="584200" y="0"/>
                </a:moveTo>
                <a:lnTo>
                  <a:pt x="0" y="0"/>
                </a:lnTo>
                <a:lnTo>
                  <a:pt x="0" y="1397000"/>
                </a:lnTo>
                <a:lnTo>
                  <a:pt x="584200" y="1397000"/>
                </a:lnTo>
                <a:lnTo>
                  <a:pt x="584200" y="0"/>
                </a:lnTo>
                <a:close/>
              </a:path>
            </a:pathLst>
          </a:custGeom>
          <a:solidFill>
            <a:srgbClr val="EE8F03"/>
          </a:solidFill>
        </p:spPr>
        <p:txBody>
          <a:bodyPr lIns="0" tIns="0" rIns="0" bIns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  <p:sp>
        <p:nvSpPr>
          <p:cNvPr id="9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1055091" y="986570"/>
            <a:ext cx="121090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100" b="1" dirty="0" smtClean="0">
                <a:solidFill>
                  <a:schemeClr val="bg1"/>
                </a:solidFill>
              </a:rPr>
              <a:t>¿QUE ES SOBORNO Y CORRUPCIÓN?</a:t>
            </a:r>
            <a:endParaRPr lang="es-ES" sz="81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61055" y="5237293"/>
            <a:ext cx="13416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>
                <a:solidFill>
                  <a:schemeClr val="bg1"/>
                </a:solidFill>
                <a:hlinkClick r:id="rId6"/>
              </a:rPr>
              <a:t>https://</a:t>
            </a:r>
            <a:r>
              <a:rPr lang="es-CO" sz="5400" dirty="0" smtClean="0">
                <a:solidFill>
                  <a:schemeClr val="bg1"/>
                </a:solidFill>
                <a:hlinkClick r:id="rId6"/>
              </a:rPr>
              <a:t>www.youtube.com/watch?v=Aim5p1N43LE</a:t>
            </a:r>
            <a:endParaRPr lang="es-CO" sz="5400" dirty="0" smtClean="0">
              <a:solidFill>
                <a:schemeClr val="bg1"/>
              </a:solidFill>
            </a:endParaRPr>
          </a:p>
          <a:p>
            <a:endParaRPr lang="es-CO" sz="5400" dirty="0">
              <a:solidFill>
                <a:schemeClr val="bg1"/>
              </a:solidFill>
            </a:endParaRPr>
          </a:p>
          <a:p>
            <a:r>
              <a:rPr lang="es-CO" sz="5400" b="1" u="sng" dirty="0" smtClean="0">
                <a:solidFill>
                  <a:schemeClr val="bg1"/>
                </a:solidFill>
              </a:rPr>
              <a:t>Ver video </a:t>
            </a:r>
            <a:endParaRPr lang="es-CO" sz="5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/>
          <p:nvPr/>
        </p:nvSpPr>
        <p:spPr>
          <a:xfrm>
            <a:off x="13845160" y="24002"/>
            <a:ext cx="1833563" cy="2549874"/>
          </a:xfrm>
          <a:custGeom>
            <a:avLst/>
            <a:gdLst/>
            <a:ahLst/>
            <a:cxnLst/>
            <a:rect l="l" t="t" r="r" b="b"/>
            <a:pathLst>
              <a:path w="1222375" h="1544320">
                <a:moveTo>
                  <a:pt x="0" y="1543812"/>
                </a:moveTo>
                <a:lnTo>
                  <a:pt x="1222248" y="1543812"/>
                </a:lnTo>
                <a:lnTo>
                  <a:pt x="1222248" y="0"/>
                </a:lnTo>
                <a:lnTo>
                  <a:pt x="0" y="0"/>
                </a:lnTo>
                <a:lnTo>
                  <a:pt x="0" y="154381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85800" y="37809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16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4197774" y="860411"/>
            <a:ext cx="101972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600" b="1" dirty="0" smtClean="0">
                <a:solidFill>
                  <a:srgbClr val="002060"/>
                </a:solidFill>
              </a:rPr>
              <a:t>EVADIR Y RECHAZAR SOBORNOS</a:t>
            </a:r>
            <a:endParaRPr lang="es-MX" sz="6600" b="1" dirty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137590" y="4146524"/>
            <a:ext cx="85116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400" dirty="0">
                <a:solidFill>
                  <a:srgbClr val="FF0000"/>
                </a:solidFill>
                <a:hlinkClick r:id="rId4"/>
              </a:rPr>
              <a:t>https://</a:t>
            </a:r>
            <a:r>
              <a:rPr lang="es-CO" sz="5400" dirty="0" smtClean="0">
                <a:solidFill>
                  <a:srgbClr val="FF0000"/>
                </a:solidFill>
                <a:hlinkClick r:id="rId4"/>
              </a:rPr>
              <a:t>www.youtube.com/watch?v=ESBDFyVwuYM</a:t>
            </a:r>
            <a:endParaRPr lang="es-CO" sz="5400" dirty="0">
              <a:solidFill>
                <a:srgbClr val="FF0000"/>
              </a:solidFill>
            </a:endParaRPr>
          </a:p>
          <a:p>
            <a:endParaRPr lang="es-CO" sz="5400" dirty="0" smtClean="0">
              <a:solidFill>
                <a:srgbClr val="FF0000"/>
              </a:solidFill>
            </a:endParaRPr>
          </a:p>
          <a:p>
            <a:endParaRPr lang="es-CO" sz="5400" dirty="0">
              <a:solidFill>
                <a:srgbClr val="FF0000"/>
              </a:solidFill>
            </a:endParaRPr>
          </a:p>
          <a:p>
            <a:pPr algn="ctr"/>
            <a:r>
              <a:rPr lang="es-CO" sz="5400" dirty="0" smtClean="0">
                <a:solidFill>
                  <a:srgbClr val="FF0000"/>
                </a:solidFill>
              </a:rPr>
              <a:t>VER VIDEO </a:t>
            </a:r>
            <a:endParaRPr lang="es-CO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F0F290F-0B14-4C17-925A-E6DB974D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" y="0"/>
            <a:ext cx="1827784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7">
            <a:extLst>
              <a:ext uri="{FF2B5EF4-FFF2-40B4-BE49-F238E27FC236}">
                <a16:creationId xmlns="" xmlns:a16="http://schemas.microsoft.com/office/drawing/2014/main" id="{314C841D-0EF6-452A-83C5-4AA67838AD14}"/>
              </a:ext>
            </a:extLst>
          </p:cNvPr>
          <p:cNvSpPr/>
          <p:nvPr/>
        </p:nvSpPr>
        <p:spPr>
          <a:xfrm rot="5400000">
            <a:off x="8877300" y="876300"/>
            <a:ext cx="533400" cy="18288000"/>
          </a:xfrm>
          <a:custGeom>
            <a:avLst/>
            <a:gdLst/>
            <a:ahLst/>
            <a:cxnLst/>
            <a:rect l="l" t="t" r="r" b="b"/>
            <a:pathLst>
              <a:path w="584200" h="1397000">
                <a:moveTo>
                  <a:pt x="584200" y="0"/>
                </a:moveTo>
                <a:lnTo>
                  <a:pt x="0" y="0"/>
                </a:lnTo>
                <a:lnTo>
                  <a:pt x="0" y="1397000"/>
                </a:lnTo>
                <a:lnTo>
                  <a:pt x="584200" y="1397000"/>
                </a:lnTo>
                <a:lnTo>
                  <a:pt x="584200" y="0"/>
                </a:lnTo>
                <a:close/>
              </a:path>
            </a:pathLst>
          </a:custGeom>
          <a:solidFill>
            <a:srgbClr val="EE8F03"/>
          </a:solidFill>
        </p:spPr>
        <p:txBody>
          <a:bodyPr lIns="0" tIns="0" rIns="0" bIns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  <p:pic>
        <p:nvPicPr>
          <p:cNvPr id="10" name="Gráfico 7">
            <a:extLst>
              <a:ext uri="{FF2B5EF4-FFF2-40B4-BE49-F238E27FC236}">
                <a16:creationId xmlns="" xmlns:a16="http://schemas.microsoft.com/office/drawing/2014/main" id="{9DAE105C-5459-4859-8D18-7852162F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" y="-22860"/>
            <a:ext cx="1752600" cy="2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2362200" y="2019300"/>
            <a:ext cx="14935200" cy="2867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" algn="just">
              <a:lnSpc>
                <a:spcPct val="90000"/>
              </a:lnSpc>
              <a:spcAft>
                <a:spcPts val="1065"/>
              </a:spcAft>
            </a:pPr>
            <a:endParaRPr lang="es-CO" sz="3600" dirty="0" smtClean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0320" algn="just">
              <a:lnSpc>
                <a:spcPct val="90000"/>
              </a:lnSpc>
              <a:spcAft>
                <a:spcPts val="1065"/>
              </a:spcAft>
            </a:pPr>
            <a:endParaRPr lang="es-CO" sz="36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0320" algn="just">
              <a:lnSpc>
                <a:spcPct val="90000"/>
              </a:lnSpc>
              <a:spcAft>
                <a:spcPts val="1065"/>
              </a:spcAft>
            </a:pPr>
            <a:r>
              <a:rPr lang="es-CO" sz="3600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Es 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un sistema de gestión que fomenta el comercio  seguro para la prevención de actos ilícitos en las organizaciones. Garantizar la seguridad en la cadena de suministros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CO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256212" y="617744"/>
            <a:ext cx="777557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algn="ctr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algn="ctr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ES" b="1" dirty="0" smtClean="0">
                <a:solidFill>
                  <a:schemeClr val="bg1"/>
                </a:solidFill>
                <a:effectLst/>
                <a:latin typeface="+mn-lt"/>
              </a:rPr>
              <a:t>-</a:t>
            </a:r>
            <a:r>
              <a:rPr lang="es-MX" altLang="es-ES" b="1" dirty="0" err="1" smtClean="0">
                <a:solidFill>
                  <a:schemeClr val="bg1"/>
                </a:solidFill>
                <a:effectLst/>
                <a:latin typeface="+mn-lt"/>
              </a:rPr>
              <a:t>BASC</a:t>
            </a:r>
            <a:r>
              <a:rPr lang="es-MX" altLang="es-ES" b="1" dirty="0" smtClean="0">
                <a:solidFill>
                  <a:schemeClr val="bg1"/>
                </a:solidFill>
                <a:effectLst/>
                <a:latin typeface="+mn-lt"/>
              </a:rPr>
              <a:t>- </a:t>
            </a:r>
            <a:r>
              <a:rPr lang="es-MX" altLang="es-ES" b="1" i="1" dirty="0" smtClean="0">
                <a:solidFill>
                  <a:schemeClr val="bg1"/>
                </a:solidFill>
                <a:effectLst/>
                <a:latin typeface="+mn-lt"/>
              </a:rPr>
              <a:t>BUSINESS ALLIANCE </a:t>
            </a:r>
            <a:r>
              <a:rPr lang="es-MX" altLang="es-ES" b="1" i="1" dirty="0" err="1" smtClean="0">
                <a:solidFill>
                  <a:schemeClr val="bg1"/>
                </a:solidFill>
                <a:effectLst/>
                <a:latin typeface="+mn-lt"/>
              </a:rPr>
              <a:t>FOR</a:t>
            </a:r>
            <a:r>
              <a:rPr lang="es-MX" altLang="es-ES" b="1" i="1" dirty="0" smtClean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s-MX" altLang="es-ES" b="1" i="1" dirty="0" err="1" smtClean="0">
                <a:solidFill>
                  <a:schemeClr val="bg1"/>
                </a:solidFill>
                <a:effectLst/>
                <a:latin typeface="+mn-lt"/>
              </a:rPr>
              <a:t>SEGURE</a:t>
            </a:r>
            <a:r>
              <a:rPr lang="es-MX" altLang="es-ES" b="1" i="1" dirty="0" smtClean="0">
                <a:solidFill>
                  <a:schemeClr val="bg1"/>
                </a:solidFill>
                <a:effectLst/>
                <a:latin typeface="+mn-lt"/>
              </a:rPr>
              <a:t> COMMERCE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5891426"/>
            <a:ext cx="36957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F0F290F-0B14-4C17-925A-E6DB974D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95884"/>
            <a:ext cx="1827784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7">
            <a:extLst>
              <a:ext uri="{FF2B5EF4-FFF2-40B4-BE49-F238E27FC236}">
                <a16:creationId xmlns="" xmlns:a16="http://schemas.microsoft.com/office/drawing/2014/main" id="{314C841D-0EF6-452A-83C5-4AA67838AD14}"/>
              </a:ext>
            </a:extLst>
          </p:cNvPr>
          <p:cNvSpPr/>
          <p:nvPr/>
        </p:nvSpPr>
        <p:spPr>
          <a:xfrm rot="5400000">
            <a:off x="8877300" y="876300"/>
            <a:ext cx="533400" cy="18288000"/>
          </a:xfrm>
          <a:custGeom>
            <a:avLst/>
            <a:gdLst/>
            <a:ahLst/>
            <a:cxnLst/>
            <a:rect l="l" t="t" r="r" b="b"/>
            <a:pathLst>
              <a:path w="584200" h="1397000">
                <a:moveTo>
                  <a:pt x="584200" y="0"/>
                </a:moveTo>
                <a:lnTo>
                  <a:pt x="0" y="0"/>
                </a:lnTo>
                <a:lnTo>
                  <a:pt x="0" y="1397000"/>
                </a:lnTo>
                <a:lnTo>
                  <a:pt x="584200" y="1397000"/>
                </a:lnTo>
                <a:lnTo>
                  <a:pt x="584200" y="0"/>
                </a:lnTo>
                <a:close/>
              </a:path>
            </a:pathLst>
          </a:custGeom>
          <a:solidFill>
            <a:srgbClr val="EE8F03"/>
          </a:solidFill>
        </p:spPr>
        <p:txBody>
          <a:bodyPr lIns="0" tIns="0" rIns="0" bIns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  <p:pic>
        <p:nvPicPr>
          <p:cNvPr id="10" name="Gráfico 7">
            <a:extLst>
              <a:ext uri="{FF2B5EF4-FFF2-40B4-BE49-F238E27FC236}">
                <a16:creationId xmlns="" xmlns:a16="http://schemas.microsoft.com/office/drawing/2014/main" id="{9DAE105C-5459-4859-8D18-7852162F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20"/>
            <a:ext cx="1752600" cy="2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657600" y="1239520"/>
            <a:ext cx="11811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ES" sz="6600" b="1" i="1" dirty="0" smtClean="0">
                <a:solidFill>
                  <a:schemeClr val="bg1"/>
                </a:solidFill>
                <a:effectLst/>
                <a:latin typeface="+mj-lt"/>
              </a:rPr>
              <a:t>COMO EVITAR EL SOBORNO Y LA CORRUPCIÓN </a:t>
            </a:r>
          </a:p>
        </p:txBody>
      </p:sp>
      <p:sp>
        <p:nvSpPr>
          <p:cNvPr id="2" name="Menos 1"/>
          <p:cNvSpPr/>
          <p:nvPr/>
        </p:nvSpPr>
        <p:spPr>
          <a:xfrm rot="16200000">
            <a:off x="4550410" y="5627052"/>
            <a:ext cx="7753350" cy="67183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onector 5"/>
          <p:cNvSpPr/>
          <p:nvPr/>
        </p:nvSpPr>
        <p:spPr>
          <a:xfrm>
            <a:off x="8195945" y="3380800"/>
            <a:ext cx="457200" cy="4572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38200" y="3317012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CUMPLA CON LOS PROTOCOLOS DE INSPECCIÓN</a:t>
            </a:r>
            <a:endParaRPr lang="es-CO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ector 12"/>
          <p:cNvSpPr/>
          <p:nvPr/>
        </p:nvSpPr>
        <p:spPr>
          <a:xfrm>
            <a:off x="8222615" y="4394835"/>
            <a:ext cx="457200" cy="457200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475422" y="4447689"/>
            <a:ext cx="568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UD VE O ESCUCHA ALGO SOSPECHOSO REPÓRTELO</a:t>
            </a:r>
            <a:endParaRPr lang="es-CO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609090" y="5909783"/>
            <a:ext cx="568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GENERE ALERTAS TEMPRANAS </a:t>
            </a:r>
            <a:endParaRPr lang="es-CO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ector 16"/>
          <p:cNvSpPr/>
          <p:nvPr/>
        </p:nvSpPr>
        <p:spPr>
          <a:xfrm>
            <a:off x="8180070" y="6060182"/>
            <a:ext cx="457200" cy="457200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9" name="Conector 18"/>
          <p:cNvSpPr/>
          <p:nvPr/>
        </p:nvSpPr>
        <p:spPr>
          <a:xfrm>
            <a:off x="8156575" y="7439278"/>
            <a:ext cx="457200" cy="457200"/>
          </a:xfrm>
          <a:prstGeom prst="flowChartConnector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096645" y="7226826"/>
            <a:ext cx="6447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 SU VINCULACIÓN NO SE PRESTE PARA FAVORES</a:t>
            </a:r>
            <a:endParaRPr lang="es-CO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8179" y="3755137"/>
            <a:ext cx="2975106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B49BF8D-11A8-4D81-B044-E5F42B55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0945"/>
            <a:ext cx="18288000" cy="1058794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31AA0A1D-2823-457C-8267-5F53EBAFC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08856" y="0"/>
            <a:ext cx="1870287" cy="317058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E3763CE-09CE-40EF-8874-F6E9D588F81B}"/>
              </a:ext>
            </a:extLst>
          </p:cNvPr>
          <p:cNvSpPr/>
          <p:nvPr/>
        </p:nvSpPr>
        <p:spPr>
          <a:xfrm>
            <a:off x="5092223" y="7368430"/>
            <a:ext cx="7559073" cy="263591"/>
          </a:xfrm>
          <a:prstGeom prst="rect">
            <a:avLst/>
          </a:prstGeom>
          <a:solidFill>
            <a:srgbClr val="EE8F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41C94C7-F4D2-42FD-88DE-C9BD0E3175D4}"/>
              </a:ext>
            </a:extLst>
          </p:cNvPr>
          <p:cNvSpPr txBox="1"/>
          <p:nvPr/>
        </p:nvSpPr>
        <p:spPr>
          <a:xfrm>
            <a:off x="3707961" y="4108691"/>
            <a:ext cx="104052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bg1"/>
                </a:solidFill>
              </a:rPr>
              <a:t>TÉCNICAS DE INSPECCIÓN DE CONTENEDORES Y VEHÍCULOS. </a:t>
            </a:r>
            <a:endParaRPr lang="es-CO" sz="6000" b="1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E921734-1FF1-497B-A41F-65B792A44B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33" y="7796378"/>
            <a:ext cx="2611134" cy="261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94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85800" y="37809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16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4197774" y="860411"/>
            <a:ext cx="101972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600" b="1" dirty="0" smtClean="0">
                <a:solidFill>
                  <a:srgbClr val="002060"/>
                </a:solidFill>
              </a:rPr>
              <a:t>¿QUÉ ES UN CONTENEDOR?</a:t>
            </a:r>
            <a:endParaRPr lang="es-MX" sz="6600" b="1" dirty="0">
              <a:solidFill>
                <a:srgbClr val="00206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10080" y="4286128"/>
            <a:ext cx="739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800" dirty="0" smtClean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contenedor es un recipiente de carga para el transporte marítimo o fluvial, terrestre y/o multimodal </a:t>
            </a:r>
            <a:endParaRPr lang="es-CO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3513648"/>
            <a:ext cx="6477000" cy="4661709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80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6">
            <a:extLst>
              <a:ext uri="{FF2B5EF4-FFF2-40B4-BE49-F238E27FC236}">
                <a16:creationId xmlns="" xmlns:a16="http://schemas.microsoft.com/office/drawing/2014/main" id="{3F0F290F-0B14-4C17-925A-E6DB974D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" y="-27940"/>
            <a:ext cx="1827784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16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1055091" y="986570"/>
            <a:ext cx="1210902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100" b="1" dirty="0" smtClean="0">
                <a:solidFill>
                  <a:schemeClr val="bg1"/>
                </a:solidFill>
              </a:rPr>
              <a:t>TIPOS DE CONTENEDORES</a:t>
            </a:r>
            <a:endParaRPr lang="es-ES" sz="8100" b="1" dirty="0">
              <a:solidFill>
                <a:schemeClr val="bg1"/>
              </a:solidFill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314C841D-0EF6-452A-83C5-4AA67838AD14}"/>
              </a:ext>
            </a:extLst>
          </p:cNvPr>
          <p:cNvSpPr/>
          <p:nvPr/>
        </p:nvSpPr>
        <p:spPr>
          <a:xfrm rot="5400000">
            <a:off x="8877300" y="876300"/>
            <a:ext cx="533400" cy="18288000"/>
          </a:xfrm>
          <a:custGeom>
            <a:avLst/>
            <a:gdLst/>
            <a:ahLst/>
            <a:cxnLst/>
            <a:rect l="l" t="t" r="r" b="b"/>
            <a:pathLst>
              <a:path w="584200" h="1397000">
                <a:moveTo>
                  <a:pt x="584200" y="0"/>
                </a:moveTo>
                <a:lnTo>
                  <a:pt x="0" y="0"/>
                </a:lnTo>
                <a:lnTo>
                  <a:pt x="0" y="1397000"/>
                </a:lnTo>
                <a:lnTo>
                  <a:pt x="584200" y="1397000"/>
                </a:lnTo>
                <a:lnTo>
                  <a:pt x="584200" y="0"/>
                </a:lnTo>
                <a:close/>
              </a:path>
            </a:pathLst>
          </a:custGeom>
          <a:solidFill>
            <a:srgbClr val="EE8F03"/>
          </a:solidFill>
        </p:spPr>
        <p:txBody>
          <a:bodyPr lIns="0" tIns="0" rIns="0" bIns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86414"/>
            <a:ext cx="12387017" cy="52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/>
          <p:nvPr/>
        </p:nvSpPr>
        <p:spPr>
          <a:xfrm>
            <a:off x="13845160" y="24002"/>
            <a:ext cx="1833563" cy="2549874"/>
          </a:xfrm>
          <a:custGeom>
            <a:avLst/>
            <a:gdLst/>
            <a:ahLst/>
            <a:cxnLst/>
            <a:rect l="l" t="t" r="r" b="b"/>
            <a:pathLst>
              <a:path w="1222375" h="1544320">
                <a:moveTo>
                  <a:pt x="0" y="1543812"/>
                </a:moveTo>
                <a:lnTo>
                  <a:pt x="1222248" y="1543812"/>
                </a:lnTo>
                <a:lnTo>
                  <a:pt x="1222248" y="0"/>
                </a:lnTo>
                <a:lnTo>
                  <a:pt x="0" y="0"/>
                </a:lnTo>
                <a:lnTo>
                  <a:pt x="0" y="154381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85800" y="37809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16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4197774" y="860411"/>
            <a:ext cx="101972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600" b="1" dirty="0" smtClean="0">
                <a:solidFill>
                  <a:srgbClr val="002060"/>
                </a:solidFill>
              </a:rPr>
              <a:t>TIPOS DE CONTENEDORES</a:t>
            </a:r>
            <a:endParaRPr lang="es-MX" sz="6600" b="1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" t="10256" r="2747" b="7692"/>
          <a:stretch/>
        </p:blipFill>
        <p:spPr>
          <a:xfrm>
            <a:off x="2818572" y="2597765"/>
            <a:ext cx="12269028" cy="60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6">
            <a:extLst>
              <a:ext uri="{FF2B5EF4-FFF2-40B4-BE49-F238E27FC236}">
                <a16:creationId xmlns="" xmlns:a16="http://schemas.microsoft.com/office/drawing/2014/main" id="{3F0F290F-0B14-4C17-925A-E6DB974D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" y="-27940"/>
            <a:ext cx="1827784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4197774" y="860411"/>
            <a:ext cx="101972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600" b="1" dirty="0" smtClean="0">
                <a:solidFill>
                  <a:schemeClr val="bg1"/>
                </a:solidFill>
              </a:rPr>
              <a:t>TIPOS DE CONTENEDORES</a:t>
            </a:r>
            <a:endParaRPr lang="es-MX" sz="66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9"/>
          <a:stretch/>
        </p:blipFill>
        <p:spPr>
          <a:xfrm>
            <a:off x="2590801" y="2639025"/>
            <a:ext cx="13087922" cy="6731000"/>
          </a:xfrm>
          <a:prstGeom prst="rect">
            <a:avLst/>
          </a:prstGeom>
        </p:spPr>
      </p:pic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314C841D-0EF6-452A-83C5-4AA67838AD14}"/>
              </a:ext>
            </a:extLst>
          </p:cNvPr>
          <p:cNvSpPr/>
          <p:nvPr/>
        </p:nvSpPr>
        <p:spPr>
          <a:xfrm rot="5400000">
            <a:off x="8877300" y="876300"/>
            <a:ext cx="533400" cy="18288000"/>
          </a:xfrm>
          <a:custGeom>
            <a:avLst/>
            <a:gdLst/>
            <a:ahLst/>
            <a:cxnLst/>
            <a:rect l="l" t="t" r="r" b="b"/>
            <a:pathLst>
              <a:path w="584200" h="1397000">
                <a:moveTo>
                  <a:pt x="584200" y="0"/>
                </a:moveTo>
                <a:lnTo>
                  <a:pt x="0" y="0"/>
                </a:lnTo>
                <a:lnTo>
                  <a:pt x="0" y="1397000"/>
                </a:lnTo>
                <a:lnTo>
                  <a:pt x="584200" y="1397000"/>
                </a:lnTo>
                <a:lnTo>
                  <a:pt x="584200" y="0"/>
                </a:lnTo>
                <a:close/>
              </a:path>
            </a:pathLst>
          </a:custGeom>
          <a:solidFill>
            <a:srgbClr val="EE8F03"/>
          </a:solidFill>
        </p:spPr>
        <p:txBody>
          <a:bodyPr lIns="0" tIns="0" rIns="0" bIns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  <p:pic>
        <p:nvPicPr>
          <p:cNvPr id="14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1870315" y="708069"/>
            <a:ext cx="121090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100" b="1" dirty="0" smtClean="0">
                <a:solidFill>
                  <a:srgbClr val="002060"/>
                </a:solidFill>
              </a:rPr>
              <a:t>INSPECCIÓN DE LOS 7 PUNTOS</a:t>
            </a:r>
            <a:endParaRPr lang="es-ES" sz="8100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71887"/>
            <a:ext cx="13030200" cy="561052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85800" y="37809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6">
            <a:extLst>
              <a:ext uri="{FF2B5EF4-FFF2-40B4-BE49-F238E27FC236}">
                <a16:creationId xmlns="" xmlns:a16="http://schemas.microsoft.com/office/drawing/2014/main" id="{3F0F290F-0B14-4C17-925A-E6DB974D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827784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1905000" y="860411"/>
            <a:ext cx="124900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600" b="1" dirty="0" smtClean="0">
                <a:solidFill>
                  <a:schemeClr val="bg1"/>
                </a:solidFill>
              </a:rPr>
              <a:t>HERRAMIENTAS PARA LA INSPECCIÓN DE CONTENEDORES</a:t>
            </a:r>
            <a:endParaRPr lang="es-MX" sz="6600" b="1" dirty="0">
              <a:solidFill>
                <a:schemeClr val="bg1"/>
              </a:solidFill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314C841D-0EF6-452A-83C5-4AA67838AD14}"/>
              </a:ext>
            </a:extLst>
          </p:cNvPr>
          <p:cNvSpPr/>
          <p:nvPr/>
        </p:nvSpPr>
        <p:spPr>
          <a:xfrm rot="5400000">
            <a:off x="8877300" y="876300"/>
            <a:ext cx="533400" cy="18288000"/>
          </a:xfrm>
          <a:custGeom>
            <a:avLst/>
            <a:gdLst/>
            <a:ahLst/>
            <a:cxnLst/>
            <a:rect l="l" t="t" r="r" b="b"/>
            <a:pathLst>
              <a:path w="584200" h="1397000">
                <a:moveTo>
                  <a:pt x="584200" y="0"/>
                </a:moveTo>
                <a:lnTo>
                  <a:pt x="0" y="0"/>
                </a:lnTo>
                <a:lnTo>
                  <a:pt x="0" y="1397000"/>
                </a:lnTo>
                <a:lnTo>
                  <a:pt x="584200" y="1397000"/>
                </a:lnTo>
                <a:lnTo>
                  <a:pt x="584200" y="0"/>
                </a:lnTo>
                <a:close/>
              </a:path>
            </a:pathLst>
          </a:custGeom>
          <a:solidFill>
            <a:srgbClr val="EE8F03"/>
          </a:solidFill>
        </p:spPr>
        <p:txBody>
          <a:bodyPr lIns="0" tIns="0" rIns="0" bIns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  <p:pic>
        <p:nvPicPr>
          <p:cNvPr id="14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4" name="AutoShape 2" descr="Martillo de Goma"/>
          <p:cNvSpPr>
            <a:spLocks noChangeAspect="1" noChangeArrowheads="1"/>
          </p:cNvSpPr>
          <p:nvPr/>
        </p:nvSpPr>
        <p:spPr bwMode="auto">
          <a:xfrm>
            <a:off x="120015" y="-11652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909" y="5076125"/>
            <a:ext cx="2619375" cy="1743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25" b="90000" l="6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692" y="3668993"/>
            <a:ext cx="2514600" cy="215893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071687" y="5947663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bg1"/>
                </a:solidFill>
              </a:rPr>
              <a:t>LINTERNA 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757284" y="7384608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bg1"/>
                </a:solidFill>
              </a:rPr>
              <a:t>MARTILLO DE GOMA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2268200" y="5841771"/>
            <a:ext cx="339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chemeClr val="bg1"/>
                </a:solidFill>
              </a:rPr>
              <a:t>ESPEJO DE GOMA</a:t>
            </a:r>
            <a:endParaRPr lang="es-CO" sz="3200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4448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rId2"/>
            <a:extLst>
              <a:ext uri="{FF2B5EF4-FFF2-40B4-BE49-F238E27FC236}">
                <a16:creationId xmlns:a16="http://schemas.microsoft.com/office/drawing/2014/main" xmlns="" id="{2B49BF8D-11A8-4D81-B044-E5F42B55C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0945"/>
            <a:ext cx="18288000" cy="1058794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31AA0A1D-2823-457C-8267-5F53EBAFC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08856" y="0"/>
            <a:ext cx="1870287" cy="31705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41C94C7-F4D2-42FD-88DE-C9BD0E3175D4}"/>
              </a:ext>
            </a:extLst>
          </p:cNvPr>
          <p:cNvSpPr txBox="1"/>
          <p:nvPr/>
        </p:nvSpPr>
        <p:spPr>
          <a:xfrm>
            <a:off x="3707961" y="4108691"/>
            <a:ext cx="10405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bg1"/>
                </a:solidFill>
              </a:rPr>
              <a:t>COMUNICACIÓN ASERTIVA</a:t>
            </a:r>
            <a:endParaRPr lang="es-CO" sz="6000" b="1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E921734-1FF1-497B-A41F-65B792A44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33" y="7796378"/>
            <a:ext cx="2611134" cy="261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bject 6"/>
          <p:cNvSpPr txBox="1"/>
          <p:nvPr/>
        </p:nvSpPr>
        <p:spPr>
          <a:xfrm>
            <a:off x="2971799" y="4920220"/>
            <a:ext cx="12344400" cy="1576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0" tIns="2374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870"/>
              </a:spcBef>
            </a:pPr>
            <a:r>
              <a:rPr lang="es-CO" sz="3550" dirty="0" smtClean="0">
                <a:solidFill>
                  <a:schemeClr val="bg1"/>
                </a:solidFill>
                <a:latin typeface="Arial"/>
                <a:cs typeface="Arial"/>
                <a:hlinkClick r:id="rId2"/>
              </a:rPr>
              <a:t>https</a:t>
            </a:r>
            <a:r>
              <a:rPr lang="es-CO" sz="3550" dirty="0">
                <a:solidFill>
                  <a:schemeClr val="bg1"/>
                </a:solidFill>
                <a:latin typeface="Arial"/>
                <a:cs typeface="Arial"/>
                <a:hlinkClick r:id="rId2"/>
              </a:rPr>
              <a:t>://</a:t>
            </a:r>
            <a:r>
              <a:rPr lang="es-CO" sz="3550" dirty="0" smtClean="0">
                <a:solidFill>
                  <a:schemeClr val="bg1"/>
                </a:solidFill>
                <a:latin typeface="Arial"/>
                <a:cs typeface="Arial"/>
                <a:hlinkClick r:id="rId2"/>
              </a:rPr>
              <a:t>www.youtube.com/watch?v=ZgmSfdE2y-s</a:t>
            </a:r>
            <a:endParaRPr lang="es-CO" sz="355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870"/>
              </a:spcBef>
            </a:pPr>
            <a:r>
              <a:rPr lang="es-CO" sz="3550" dirty="0" smtClean="0">
                <a:solidFill>
                  <a:schemeClr val="bg1"/>
                </a:solidFill>
                <a:latin typeface="Arial"/>
                <a:cs typeface="Arial"/>
              </a:rPr>
              <a:t>HAGA CLICK EN EL VIDEO </a:t>
            </a:r>
            <a:endParaRPr sz="35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E3763CE-09CE-40EF-8874-F6E9D588F81B}"/>
              </a:ext>
            </a:extLst>
          </p:cNvPr>
          <p:cNvSpPr/>
          <p:nvPr/>
        </p:nvSpPr>
        <p:spPr>
          <a:xfrm>
            <a:off x="5092223" y="7368430"/>
            <a:ext cx="7559073" cy="263591"/>
          </a:xfrm>
          <a:prstGeom prst="rect">
            <a:avLst/>
          </a:prstGeom>
          <a:solidFill>
            <a:srgbClr val="EE8F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</p:spTree>
    <p:extLst>
      <p:ext uri="{BB962C8B-B14F-4D97-AF65-F5344CB8AC3E}">
        <p14:creationId xmlns:p14="http://schemas.microsoft.com/office/powerpoint/2010/main" val="26460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rId2"/>
            <a:extLst>
              <a:ext uri="{FF2B5EF4-FFF2-40B4-BE49-F238E27FC236}">
                <a16:creationId xmlns:a16="http://schemas.microsoft.com/office/drawing/2014/main" xmlns="" id="{2B49BF8D-11A8-4D81-B044-E5F42B55C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0433"/>
            <a:ext cx="18288000" cy="1058794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31AA0A1D-2823-457C-8267-5F53EBAFC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08856" y="0"/>
            <a:ext cx="1870287" cy="31705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41C94C7-F4D2-42FD-88DE-C9BD0E3175D4}"/>
              </a:ext>
            </a:extLst>
          </p:cNvPr>
          <p:cNvSpPr txBox="1"/>
          <p:nvPr/>
        </p:nvSpPr>
        <p:spPr>
          <a:xfrm>
            <a:off x="3707961" y="4108691"/>
            <a:ext cx="10405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6000" b="1" dirty="0" smtClean="0">
                <a:solidFill>
                  <a:schemeClr val="bg1"/>
                </a:solidFill>
              </a:rPr>
              <a:t>HIGIENE POSTURAL</a:t>
            </a:r>
            <a:endParaRPr lang="es-CO" sz="6000" b="1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E921734-1FF1-497B-A41F-65B792A44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33" y="7796378"/>
            <a:ext cx="2611134" cy="261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E3763CE-09CE-40EF-8874-F6E9D588F81B}"/>
              </a:ext>
            </a:extLst>
          </p:cNvPr>
          <p:cNvSpPr/>
          <p:nvPr/>
        </p:nvSpPr>
        <p:spPr>
          <a:xfrm>
            <a:off x="5092223" y="7368430"/>
            <a:ext cx="7559073" cy="263591"/>
          </a:xfrm>
          <a:prstGeom prst="rect">
            <a:avLst/>
          </a:prstGeom>
          <a:solidFill>
            <a:srgbClr val="EE8F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</p:spTree>
    <p:extLst>
      <p:ext uri="{BB962C8B-B14F-4D97-AF65-F5344CB8AC3E}">
        <p14:creationId xmlns:p14="http://schemas.microsoft.com/office/powerpoint/2010/main" val="64388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85800" y="37809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3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4800" y="0"/>
            <a:ext cx="1414817" cy="2398451"/>
          </a:xfrm>
          <a:prstGeom prst="rect">
            <a:avLst/>
          </a:prstGeom>
        </p:spPr>
      </p:pic>
      <p:sp>
        <p:nvSpPr>
          <p:cNvPr id="4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4121574" y="838965"/>
            <a:ext cx="101972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100" b="1" dirty="0" smtClean="0">
                <a:solidFill>
                  <a:srgbClr val="002060"/>
                </a:solidFill>
              </a:rPr>
              <a:t>MISIÓN DEL </a:t>
            </a:r>
            <a:r>
              <a:rPr lang="es-ES" sz="8100" b="1" dirty="0" err="1" smtClean="0">
                <a:solidFill>
                  <a:srgbClr val="002060"/>
                </a:solidFill>
              </a:rPr>
              <a:t>BASC</a:t>
            </a:r>
            <a:endParaRPr lang="es-ES" sz="8100" b="1" dirty="0">
              <a:solidFill>
                <a:srgbClr val="00206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73275" y="3128972"/>
            <a:ext cx="71611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Facilitar y agilizar el comercio internacional 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mediante  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el establecimiento y administración 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estándares y procedimientos globales de 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seguridad 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aplicados a la cadena logística, 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asociación con gobiernos, autoridades y</a:t>
            </a:r>
          </a:p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empresas a nivel </a:t>
            </a:r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mundial.</a:t>
            </a:r>
            <a:endParaRPr lang="es-C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80" y="3977486"/>
            <a:ext cx="4419600" cy="2827286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914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85800" y="37809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8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1870315" y="708069"/>
            <a:ext cx="121090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100" b="1" dirty="0" smtClean="0">
                <a:solidFill>
                  <a:srgbClr val="002060"/>
                </a:solidFill>
              </a:rPr>
              <a:t>¿</a:t>
            </a:r>
            <a:r>
              <a:rPr lang="es-ES" sz="8100" b="1" dirty="0">
                <a:solidFill>
                  <a:srgbClr val="002060"/>
                </a:solidFill>
              </a:rPr>
              <a:t>	</a:t>
            </a:r>
            <a:r>
              <a:rPr lang="es-ES" sz="8100" b="1" dirty="0" smtClean="0">
                <a:solidFill>
                  <a:srgbClr val="002060"/>
                </a:solidFill>
              </a:rPr>
              <a:t>QUE ES LA HIGIENE POSTURAL?</a:t>
            </a:r>
            <a:endParaRPr lang="es-ES" sz="8100" b="1" dirty="0">
              <a:solidFill>
                <a:srgbClr val="00206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04097" y="3911399"/>
            <a:ext cx="14859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es el conjunto de normas, cuyo objetivo es mantener la correcta posición del cuerpo, en quietud o en movimiento y así evitar posibles lesiones aprendiendo a proteger principalmente la columna vertebral, al realizar las actividades diarias, evitando que se presenten dolores y disminuyendo el riesgo de lesiones. 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6591509"/>
            <a:ext cx="5067300" cy="265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6">
            <a:extLst>
              <a:ext uri="{FF2B5EF4-FFF2-40B4-BE49-F238E27FC236}">
                <a16:creationId xmlns="" xmlns:a16="http://schemas.microsoft.com/office/drawing/2014/main" id="{3F0F290F-0B14-4C17-925A-E6DB974D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" y="31621"/>
            <a:ext cx="1827784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1905000" y="860411"/>
            <a:ext cx="124900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600" b="1" dirty="0" smtClean="0">
                <a:solidFill>
                  <a:schemeClr val="bg1"/>
                </a:solidFill>
              </a:rPr>
              <a:t>LESIONES FRECUENTES</a:t>
            </a:r>
            <a:endParaRPr lang="es-MX" sz="6600" b="1" dirty="0">
              <a:solidFill>
                <a:schemeClr val="bg1"/>
              </a:solidFill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314C841D-0EF6-452A-83C5-4AA67838AD14}"/>
              </a:ext>
            </a:extLst>
          </p:cNvPr>
          <p:cNvSpPr/>
          <p:nvPr/>
        </p:nvSpPr>
        <p:spPr>
          <a:xfrm rot="5400000">
            <a:off x="8877300" y="876300"/>
            <a:ext cx="533400" cy="18288000"/>
          </a:xfrm>
          <a:custGeom>
            <a:avLst/>
            <a:gdLst/>
            <a:ahLst/>
            <a:cxnLst/>
            <a:rect l="l" t="t" r="r" b="b"/>
            <a:pathLst>
              <a:path w="584200" h="1397000">
                <a:moveTo>
                  <a:pt x="584200" y="0"/>
                </a:moveTo>
                <a:lnTo>
                  <a:pt x="0" y="0"/>
                </a:lnTo>
                <a:lnTo>
                  <a:pt x="0" y="1397000"/>
                </a:lnTo>
                <a:lnTo>
                  <a:pt x="584200" y="1397000"/>
                </a:lnTo>
                <a:lnTo>
                  <a:pt x="584200" y="0"/>
                </a:lnTo>
                <a:close/>
              </a:path>
            </a:pathLst>
          </a:custGeom>
          <a:solidFill>
            <a:srgbClr val="EE8F03"/>
          </a:solidFill>
        </p:spPr>
        <p:txBody>
          <a:bodyPr lIns="0" tIns="0" rIns="0" bIns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  <p:pic>
        <p:nvPicPr>
          <p:cNvPr id="14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4" name="AutoShape 2" descr="Martillo de Goma"/>
          <p:cNvSpPr>
            <a:spLocks noChangeAspect="1" noChangeArrowheads="1"/>
          </p:cNvSpPr>
          <p:nvPr/>
        </p:nvSpPr>
        <p:spPr bwMode="auto">
          <a:xfrm>
            <a:off x="120015" y="-11652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8" name="Google Shape;266;p13" descr="Dolores de espalda"/>
          <p:cNvPicPr preferRelativeResize="0"/>
          <p:nvPr/>
        </p:nvPicPr>
        <p:blipFill rotWithShape="1">
          <a:blip r:embed="rId5">
            <a:alphaModFix/>
          </a:blip>
          <a:srcRect l="33985" t="3074" r="30157" b="4742"/>
          <a:stretch/>
        </p:blipFill>
        <p:spPr>
          <a:xfrm>
            <a:off x="7770495" y="4007955"/>
            <a:ext cx="1368425" cy="28082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3033586" y="7431838"/>
            <a:ext cx="2971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TORTICOLIS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t="15733"/>
          <a:stretch/>
        </p:blipFill>
        <p:spPr>
          <a:xfrm>
            <a:off x="-1162050" y="1719263"/>
            <a:ext cx="5962650" cy="4872037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373293" y="7236012"/>
            <a:ext cx="2971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HERNIA DISCAL 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61986" y="1859803"/>
            <a:ext cx="5715000" cy="5715000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7038985" y="7727203"/>
            <a:ext cx="2971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LUMBALGIA 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85800" y="37809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8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1870315" y="708069"/>
            <a:ext cx="1210902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100" b="1" dirty="0">
                <a:solidFill>
                  <a:srgbClr val="002060"/>
                </a:solidFill>
              </a:rPr>
              <a:t>	</a:t>
            </a:r>
            <a:r>
              <a:rPr lang="es-ES" sz="8100" b="1" dirty="0" smtClean="0">
                <a:solidFill>
                  <a:srgbClr val="002060"/>
                </a:solidFill>
              </a:rPr>
              <a:t>CAUSAS </a:t>
            </a:r>
            <a:endParaRPr lang="es-ES" sz="81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937101543"/>
              </p:ext>
            </p:extLst>
          </p:nvPr>
        </p:nvGraphicFramePr>
        <p:xfrm>
          <a:off x="2819400" y="2247900"/>
          <a:ext cx="11506200" cy="695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875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F0F290F-0B14-4C17-925A-E6DB974D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"/>
            <a:ext cx="1827784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7">
            <a:extLst>
              <a:ext uri="{FF2B5EF4-FFF2-40B4-BE49-F238E27FC236}">
                <a16:creationId xmlns="" xmlns:a16="http://schemas.microsoft.com/office/drawing/2014/main" id="{314C841D-0EF6-452A-83C5-4AA67838AD14}"/>
              </a:ext>
            </a:extLst>
          </p:cNvPr>
          <p:cNvSpPr/>
          <p:nvPr/>
        </p:nvSpPr>
        <p:spPr>
          <a:xfrm rot="5400000">
            <a:off x="8877300" y="876300"/>
            <a:ext cx="533400" cy="18288000"/>
          </a:xfrm>
          <a:custGeom>
            <a:avLst/>
            <a:gdLst/>
            <a:ahLst/>
            <a:cxnLst/>
            <a:rect l="l" t="t" r="r" b="b"/>
            <a:pathLst>
              <a:path w="584200" h="1397000">
                <a:moveTo>
                  <a:pt x="584200" y="0"/>
                </a:moveTo>
                <a:lnTo>
                  <a:pt x="0" y="0"/>
                </a:lnTo>
                <a:lnTo>
                  <a:pt x="0" y="1397000"/>
                </a:lnTo>
                <a:lnTo>
                  <a:pt x="584200" y="1397000"/>
                </a:lnTo>
                <a:lnTo>
                  <a:pt x="584200" y="0"/>
                </a:lnTo>
                <a:close/>
              </a:path>
            </a:pathLst>
          </a:custGeom>
          <a:solidFill>
            <a:srgbClr val="EE8F03"/>
          </a:solidFill>
        </p:spPr>
        <p:txBody>
          <a:bodyPr lIns="0" tIns="0" rIns="0" bIns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  <p:pic>
        <p:nvPicPr>
          <p:cNvPr id="10" name="Gráfico 7">
            <a:extLst>
              <a:ext uri="{FF2B5EF4-FFF2-40B4-BE49-F238E27FC236}">
                <a16:creationId xmlns="" xmlns:a16="http://schemas.microsoft.com/office/drawing/2014/main" id="{9DAE105C-5459-4859-8D18-7852162F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20"/>
            <a:ext cx="1752600" cy="2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657600" y="1239520"/>
            <a:ext cx="11811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ES" sz="6600" b="1" i="1" dirty="0" smtClean="0">
                <a:solidFill>
                  <a:schemeClr val="bg1"/>
                </a:solidFill>
                <a:effectLst/>
                <a:latin typeface="+mj-lt"/>
              </a:rPr>
              <a:t>RIESGO LABORAL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8179" y="3755137"/>
            <a:ext cx="2975106" cy="4907705"/>
          </a:xfrm>
          <a:prstGeom prst="rect">
            <a:avLst/>
          </a:prstGeom>
        </p:spPr>
      </p:pic>
      <p:sp>
        <p:nvSpPr>
          <p:cNvPr id="18" name="Google Shape;310;p17"/>
          <p:cNvSpPr txBox="1">
            <a:spLocks/>
          </p:cNvSpPr>
          <p:nvPr/>
        </p:nvSpPr>
        <p:spPr>
          <a:xfrm>
            <a:off x="901700" y="3460591"/>
            <a:ext cx="8013700" cy="457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>
              <a:defRPr sz="2400" b="0" i="0">
                <a:solidFill>
                  <a:srgbClr val="F7F7F7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rtl="0">
              <a:lnSpc>
                <a:spcPct val="110000"/>
              </a:lnSpc>
              <a:buClr>
                <a:srgbClr val="99CC00"/>
              </a:buClr>
              <a:buSzPts val="2600"/>
              <a:buFont typeface="Noto Sans Symbols"/>
              <a:buChar char="✓"/>
            </a:pPr>
            <a:r>
              <a:rPr lang="es-MX" sz="3200" kern="0" dirty="0" smtClean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MALAS POSTURAS Y MOVIMIENTOS </a:t>
            </a:r>
            <a:endParaRPr lang="es-MX" sz="3200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10000"/>
              </a:lnSpc>
              <a:spcBef>
                <a:spcPts val="1300"/>
              </a:spcBef>
              <a:buClr>
                <a:srgbClr val="99CC00"/>
              </a:buClr>
              <a:buSzPts val="2600"/>
            </a:pPr>
            <a:r>
              <a:rPr lang="es-MX" sz="3200" kern="0" dirty="0" smtClean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REPETITIVOS</a:t>
            </a:r>
            <a:endParaRPr lang="es-MX" sz="3200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ct val="110000"/>
              </a:lnSpc>
              <a:spcBef>
                <a:spcPts val="1300"/>
              </a:spcBef>
              <a:buClr>
                <a:srgbClr val="99CC00"/>
              </a:buClr>
              <a:buSzPts val="2600"/>
              <a:buFont typeface="Noto Sans Symbols"/>
              <a:buChar char="✓"/>
            </a:pPr>
            <a:r>
              <a:rPr lang="es-MX" sz="3200" kern="0" dirty="0" smtClean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ESFUERZO FÍSICO INTENSO</a:t>
            </a:r>
            <a:endParaRPr lang="es-MX" sz="3200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ct val="110000"/>
              </a:lnSpc>
              <a:spcBef>
                <a:spcPts val="1300"/>
              </a:spcBef>
              <a:buClr>
                <a:srgbClr val="99CC00"/>
              </a:buClr>
              <a:buSzPts val="2600"/>
              <a:buFont typeface="Noto Sans Symbols"/>
              <a:buChar char="✓"/>
            </a:pPr>
            <a:r>
              <a:rPr lang="es-MX" sz="3200" kern="0" dirty="0" smtClean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MANIPULACIÓN INADECUADA DE OBJETOS</a:t>
            </a:r>
            <a:endParaRPr lang="es-MX" sz="3200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ct val="110000"/>
              </a:lnSpc>
              <a:spcBef>
                <a:spcPts val="1300"/>
              </a:spcBef>
              <a:buClr>
                <a:srgbClr val="99CC00"/>
              </a:buClr>
              <a:buSzPts val="2600"/>
              <a:buFont typeface="Noto Sans Symbols"/>
              <a:buChar char="✓"/>
            </a:pPr>
            <a:r>
              <a:rPr lang="es-MX" sz="3200" kern="0" dirty="0" smtClean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ROTACIÓN DEL TRONCO</a:t>
            </a:r>
            <a:endParaRPr lang="es-MX" sz="3200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lnSpc>
                <a:spcPct val="110000"/>
              </a:lnSpc>
              <a:spcBef>
                <a:spcPts val="1300"/>
              </a:spcBef>
              <a:buClr>
                <a:srgbClr val="99CC00"/>
              </a:buClr>
              <a:buSzPts val="2600"/>
              <a:buFont typeface="Noto Sans Symbols"/>
              <a:buChar char="✓"/>
            </a:pPr>
            <a:r>
              <a:rPr lang="es-MX" sz="3200" kern="0" dirty="0" smtClean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VIBRACIONES</a:t>
            </a:r>
            <a:endParaRPr lang="es-MX" sz="32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rId2"/>
            <a:extLst>
              <a:ext uri="{FF2B5EF4-FFF2-40B4-BE49-F238E27FC236}">
                <a16:creationId xmlns:a16="http://schemas.microsoft.com/office/drawing/2014/main" xmlns="" id="{2B49BF8D-11A8-4D81-B044-E5F42B55C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0945"/>
            <a:ext cx="18288000" cy="1058794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31AA0A1D-2823-457C-8267-5F53EBAFC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08856" y="0"/>
            <a:ext cx="1870287" cy="31705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41C94C7-F4D2-42FD-88DE-C9BD0E3175D4}"/>
              </a:ext>
            </a:extLst>
          </p:cNvPr>
          <p:cNvSpPr txBox="1"/>
          <p:nvPr/>
        </p:nvSpPr>
        <p:spPr>
          <a:xfrm>
            <a:off x="3707961" y="4108691"/>
            <a:ext cx="10405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bg1"/>
                </a:solidFill>
              </a:rPr>
              <a:t>RIESGO PUBLICO</a:t>
            </a:r>
            <a:endParaRPr lang="es-CO" sz="6000" b="1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E921734-1FF1-497B-A41F-65B792A44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33" y="7796378"/>
            <a:ext cx="2611134" cy="261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bject 6"/>
          <p:cNvSpPr txBox="1"/>
          <p:nvPr/>
        </p:nvSpPr>
        <p:spPr>
          <a:xfrm>
            <a:off x="2438400" y="5288711"/>
            <a:ext cx="12344400" cy="15760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0" tIns="23749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870"/>
              </a:spcBef>
            </a:pPr>
            <a:r>
              <a:rPr lang="es-CO" sz="3550" dirty="0">
                <a:solidFill>
                  <a:schemeClr val="bg1"/>
                </a:solidFill>
                <a:latin typeface="Arial"/>
                <a:cs typeface="Arial"/>
                <a:hlinkClick r:id="rId7"/>
              </a:rPr>
              <a:t>https://</a:t>
            </a:r>
            <a:r>
              <a:rPr lang="es-CO" sz="3550" dirty="0" smtClean="0">
                <a:solidFill>
                  <a:schemeClr val="bg1"/>
                </a:solidFill>
                <a:latin typeface="Arial"/>
                <a:cs typeface="Arial"/>
                <a:hlinkClick r:id="rId7"/>
              </a:rPr>
              <a:t>www.youtube.com/watch?v=DfBk2WMy7wA</a:t>
            </a:r>
            <a:endParaRPr lang="es-CO" sz="355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870"/>
              </a:spcBef>
            </a:pPr>
            <a:r>
              <a:rPr lang="es-CO" sz="3550" dirty="0" smtClean="0">
                <a:solidFill>
                  <a:schemeClr val="bg1"/>
                </a:solidFill>
                <a:latin typeface="Arial"/>
                <a:cs typeface="Arial"/>
              </a:rPr>
              <a:t>HAGA CLICK EN EL VIDEO </a:t>
            </a:r>
            <a:endParaRPr sz="35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E3763CE-09CE-40EF-8874-F6E9D588F81B}"/>
              </a:ext>
            </a:extLst>
          </p:cNvPr>
          <p:cNvSpPr/>
          <p:nvPr/>
        </p:nvSpPr>
        <p:spPr>
          <a:xfrm>
            <a:off x="5092223" y="7368430"/>
            <a:ext cx="7559073" cy="263591"/>
          </a:xfrm>
          <a:prstGeom prst="rect">
            <a:avLst/>
          </a:prstGeom>
          <a:solidFill>
            <a:srgbClr val="EE8F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</p:spTree>
    <p:extLst>
      <p:ext uri="{BB962C8B-B14F-4D97-AF65-F5344CB8AC3E}">
        <p14:creationId xmlns:p14="http://schemas.microsoft.com/office/powerpoint/2010/main" val="19505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rId2"/>
            <a:extLst>
              <a:ext uri="{FF2B5EF4-FFF2-40B4-BE49-F238E27FC236}">
                <a16:creationId xmlns:a16="http://schemas.microsoft.com/office/drawing/2014/main" xmlns="" id="{2B49BF8D-11A8-4D81-B044-E5F42B55C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0945"/>
            <a:ext cx="18288000" cy="1058794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31AA0A1D-2823-457C-8267-5F53EBAFC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08856" y="0"/>
            <a:ext cx="1870287" cy="31705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41C94C7-F4D2-42FD-88DE-C9BD0E3175D4}"/>
              </a:ext>
            </a:extLst>
          </p:cNvPr>
          <p:cNvSpPr txBox="1"/>
          <p:nvPr/>
        </p:nvSpPr>
        <p:spPr>
          <a:xfrm>
            <a:off x="3707961" y="4108691"/>
            <a:ext cx="10405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bg1"/>
                </a:solidFill>
              </a:rPr>
              <a:t>RIESGO BIOMECÁNICO</a:t>
            </a:r>
            <a:endParaRPr lang="es-CO" sz="6000" b="1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E921734-1FF1-497B-A41F-65B792A44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33" y="7796378"/>
            <a:ext cx="2611134" cy="261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E3763CE-09CE-40EF-8874-F6E9D588F81B}"/>
              </a:ext>
            </a:extLst>
          </p:cNvPr>
          <p:cNvSpPr/>
          <p:nvPr/>
        </p:nvSpPr>
        <p:spPr>
          <a:xfrm>
            <a:off x="5092223" y="7368430"/>
            <a:ext cx="7559073" cy="263591"/>
          </a:xfrm>
          <a:prstGeom prst="rect">
            <a:avLst/>
          </a:prstGeom>
          <a:solidFill>
            <a:srgbClr val="EE8F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</p:spTree>
    <p:extLst>
      <p:ext uri="{BB962C8B-B14F-4D97-AF65-F5344CB8AC3E}">
        <p14:creationId xmlns:p14="http://schemas.microsoft.com/office/powerpoint/2010/main" val="24298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85800" y="37809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8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1870315" y="708069"/>
            <a:ext cx="1210902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100" b="1" dirty="0">
                <a:solidFill>
                  <a:srgbClr val="002060"/>
                </a:solidFill>
              </a:rPr>
              <a:t>	</a:t>
            </a:r>
            <a:r>
              <a:rPr lang="es-ES" sz="8100" b="1" dirty="0" smtClean="0">
                <a:solidFill>
                  <a:srgbClr val="002060"/>
                </a:solidFill>
              </a:rPr>
              <a:t>QUE ES LA BIOMECÁNICA</a:t>
            </a:r>
            <a:endParaRPr lang="es-ES" sz="8100" b="1" dirty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924828" y="3618640"/>
            <a:ext cx="9144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Se denomina biomecánica al análisis de la mecánica del movimiento del cuerpo humano. Se trata de la ciencia que explica cómo y por qué el cuerpo humano se mueve de la forma que lo hace. Esto incluye la interacción existente entre la persona que ejecuta el movimiento y el equipamiento o el entorno.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790" y="3752063"/>
            <a:ext cx="6153048" cy="27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F0F290F-0B14-4C17-925A-E6DB974D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"/>
            <a:ext cx="1827784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7">
            <a:extLst>
              <a:ext uri="{FF2B5EF4-FFF2-40B4-BE49-F238E27FC236}">
                <a16:creationId xmlns="" xmlns:a16="http://schemas.microsoft.com/office/drawing/2014/main" id="{314C841D-0EF6-452A-83C5-4AA67838AD14}"/>
              </a:ext>
            </a:extLst>
          </p:cNvPr>
          <p:cNvSpPr/>
          <p:nvPr/>
        </p:nvSpPr>
        <p:spPr>
          <a:xfrm rot="5400000">
            <a:off x="8877300" y="876300"/>
            <a:ext cx="533400" cy="18288000"/>
          </a:xfrm>
          <a:custGeom>
            <a:avLst/>
            <a:gdLst/>
            <a:ahLst/>
            <a:cxnLst/>
            <a:rect l="l" t="t" r="r" b="b"/>
            <a:pathLst>
              <a:path w="584200" h="1397000">
                <a:moveTo>
                  <a:pt x="584200" y="0"/>
                </a:moveTo>
                <a:lnTo>
                  <a:pt x="0" y="0"/>
                </a:lnTo>
                <a:lnTo>
                  <a:pt x="0" y="1397000"/>
                </a:lnTo>
                <a:lnTo>
                  <a:pt x="584200" y="1397000"/>
                </a:lnTo>
                <a:lnTo>
                  <a:pt x="584200" y="0"/>
                </a:lnTo>
                <a:close/>
              </a:path>
            </a:pathLst>
          </a:custGeom>
          <a:solidFill>
            <a:srgbClr val="EE8F03"/>
          </a:solidFill>
        </p:spPr>
        <p:txBody>
          <a:bodyPr lIns="0" tIns="0" rIns="0" bIns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  <p:pic>
        <p:nvPicPr>
          <p:cNvPr id="10" name="Gráfico 7">
            <a:extLst>
              <a:ext uri="{FF2B5EF4-FFF2-40B4-BE49-F238E27FC236}">
                <a16:creationId xmlns="" xmlns:a16="http://schemas.microsoft.com/office/drawing/2014/main" id="{9DAE105C-5459-4859-8D18-7852162F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20"/>
            <a:ext cx="1752600" cy="2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657600" y="1239520"/>
            <a:ext cx="11811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ES" sz="6600" b="1" i="1" dirty="0" smtClean="0">
                <a:solidFill>
                  <a:schemeClr val="bg1"/>
                </a:solidFill>
                <a:effectLst/>
                <a:latin typeface="+mj-lt"/>
              </a:rPr>
              <a:t>FACTORES DE RIESGO BIOMECÁNICO </a:t>
            </a:r>
          </a:p>
        </p:txBody>
      </p:sp>
      <p:sp>
        <p:nvSpPr>
          <p:cNvPr id="18" name="Google Shape;310;p17"/>
          <p:cNvSpPr txBox="1">
            <a:spLocks/>
          </p:cNvSpPr>
          <p:nvPr/>
        </p:nvSpPr>
        <p:spPr>
          <a:xfrm>
            <a:off x="901700" y="3460591"/>
            <a:ext cx="8013700" cy="457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>
              <a:defRPr sz="2400" b="0" i="0">
                <a:solidFill>
                  <a:srgbClr val="F7F7F7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10000"/>
              </a:lnSpc>
              <a:buClr>
                <a:srgbClr val="99CC00"/>
              </a:buClr>
              <a:buSzPts val="2600"/>
            </a:pPr>
            <a:r>
              <a:rPr lang="es-MX" sz="3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probabilidad se sufrir algún evento adverso e indeseado (accidente o enfermedad) durante la realización  de algún trabajo.</a:t>
            </a:r>
          </a:p>
          <a:p>
            <a:pPr algn="l" rtl="0">
              <a:lnSpc>
                <a:spcPct val="110000"/>
              </a:lnSpc>
              <a:buClr>
                <a:srgbClr val="99CC00"/>
              </a:buClr>
              <a:buSzPts val="2600"/>
            </a:pPr>
            <a:endParaRPr lang="es-MX" sz="3200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10000"/>
              </a:lnSpc>
              <a:buClr>
                <a:srgbClr val="99CC00"/>
              </a:buClr>
              <a:buSzPts val="2600"/>
            </a:pPr>
            <a:r>
              <a:rPr lang="es-MX" sz="3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riesgo aumenta en función del tiempo de exposición, la intensidad y la reiteración de la presión.</a:t>
            </a:r>
            <a:endParaRPr lang="es-MX" sz="32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8200" y="3915410"/>
            <a:ext cx="29051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85800" y="37809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8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1870315" y="708069"/>
            <a:ext cx="1210902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100" b="1" dirty="0">
                <a:solidFill>
                  <a:srgbClr val="002060"/>
                </a:solidFill>
              </a:rPr>
              <a:t>	</a:t>
            </a:r>
            <a:r>
              <a:rPr lang="es-ES" sz="8100" b="1" dirty="0" smtClean="0">
                <a:solidFill>
                  <a:srgbClr val="002060"/>
                </a:solidFill>
              </a:rPr>
              <a:t>CLASIFICACIÓN</a:t>
            </a:r>
            <a:endParaRPr lang="es-ES" sz="8100" b="1" dirty="0">
              <a:solidFill>
                <a:srgbClr val="002060"/>
              </a:solidFill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8686800" y="3238500"/>
            <a:ext cx="0" cy="5257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8432800" y="3425509"/>
            <a:ext cx="504000" cy="50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2362200" y="33909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MANIPULACIÓN DE CARGAS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534921" y="7482261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ESFUERZO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524761" y="4561133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MOVIMIENTO REPETITIVO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8432800" y="4672732"/>
            <a:ext cx="504000" cy="50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2534921" y="5929156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POSTURAS</a:t>
            </a:r>
          </a:p>
        </p:txBody>
      </p:sp>
      <p:sp>
        <p:nvSpPr>
          <p:cNvPr id="16" name="Elipse 15"/>
          <p:cNvSpPr/>
          <p:nvPr/>
        </p:nvSpPr>
        <p:spPr>
          <a:xfrm>
            <a:off x="8432800" y="5986856"/>
            <a:ext cx="504000" cy="50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Elipse 16"/>
          <p:cNvSpPr/>
          <p:nvPr/>
        </p:nvSpPr>
        <p:spPr>
          <a:xfrm>
            <a:off x="8408477" y="7339489"/>
            <a:ext cx="504000" cy="504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040" y="3677508"/>
            <a:ext cx="6310438" cy="41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rId2"/>
            <a:extLst>
              <a:ext uri="{FF2B5EF4-FFF2-40B4-BE49-F238E27FC236}">
                <a16:creationId xmlns:a16="http://schemas.microsoft.com/office/drawing/2014/main" xmlns="" id="{2B49BF8D-11A8-4D81-B044-E5F42B55C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0945"/>
            <a:ext cx="18288000" cy="1058794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31AA0A1D-2823-457C-8267-5F53EBAFC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208856" y="0"/>
            <a:ext cx="1870287" cy="31705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41C94C7-F4D2-42FD-88DE-C9BD0E3175D4}"/>
              </a:ext>
            </a:extLst>
          </p:cNvPr>
          <p:cNvSpPr txBox="1"/>
          <p:nvPr/>
        </p:nvSpPr>
        <p:spPr>
          <a:xfrm>
            <a:off x="3707961" y="4108691"/>
            <a:ext cx="10405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6000" b="1" dirty="0" err="1" smtClean="0">
                <a:solidFill>
                  <a:schemeClr val="bg1"/>
                </a:solidFill>
              </a:rPr>
              <a:t>COVID</a:t>
            </a:r>
            <a:r>
              <a:rPr lang="es-MX" sz="6000" b="1" dirty="0" smtClean="0">
                <a:solidFill>
                  <a:schemeClr val="bg1"/>
                </a:solidFill>
              </a:rPr>
              <a:t> -19</a:t>
            </a:r>
            <a:endParaRPr lang="es-CO" sz="6000" b="1" dirty="0">
              <a:solidFill>
                <a:schemeClr val="bg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E921734-1FF1-497B-A41F-65B792A44B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33" y="7796378"/>
            <a:ext cx="2611134" cy="261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E3763CE-09CE-40EF-8874-F6E9D588F81B}"/>
              </a:ext>
            </a:extLst>
          </p:cNvPr>
          <p:cNvSpPr/>
          <p:nvPr/>
        </p:nvSpPr>
        <p:spPr>
          <a:xfrm>
            <a:off x="5092223" y="7368430"/>
            <a:ext cx="7559073" cy="263591"/>
          </a:xfrm>
          <a:prstGeom prst="rect">
            <a:avLst/>
          </a:prstGeom>
          <a:solidFill>
            <a:srgbClr val="EE8F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 dirty="0"/>
          </a:p>
        </p:txBody>
      </p:sp>
    </p:spTree>
    <p:extLst>
      <p:ext uri="{BB962C8B-B14F-4D97-AF65-F5344CB8AC3E}">
        <p14:creationId xmlns:p14="http://schemas.microsoft.com/office/powerpoint/2010/main" val="32647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F0F290F-0B14-4C17-925A-E6DB974D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33020"/>
            <a:ext cx="1827784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7">
            <a:extLst>
              <a:ext uri="{FF2B5EF4-FFF2-40B4-BE49-F238E27FC236}">
                <a16:creationId xmlns="" xmlns:a16="http://schemas.microsoft.com/office/drawing/2014/main" id="{314C841D-0EF6-452A-83C5-4AA67838AD14}"/>
              </a:ext>
            </a:extLst>
          </p:cNvPr>
          <p:cNvSpPr/>
          <p:nvPr/>
        </p:nvSpPr>
        <p:spPr>
          <a:xfrm rot="5400000">
            <a:off x="8877300" y="876300"/>
            <a:ext cx="533400" cy="18288000"/>
          </a:xfrm>
          <a:custGeom>
            <a:avLst/>
            <a:gdLst/>
            <a:ahLst/>
            <a:cxnLst/>
            <a:rect l="l" t="t" r="r" b="b"/>
            <a:pathLst>
              <a:path w="584200" h="1397000">
                <a:moveTo>
                  <a:pt x="584200" y="0"/>
                </a:moveTo>
                <a:lnTo>
                  <a:pt x="0" y="0"/>
                </a:lnTo>
                <a:lnTo>
                  <a:pt x="0" y="1397000"/>
                </a:lnTo>
                <a:lnTo>
                  <a:pt x="584200" y="1397000"/>
                </a:lnTo>
                <a:lnTo>
                  <a:pt x="584200" y="0"/>
                </a:lnTo>
                <a:close/>
              </a:path>
            </a:pathLst>
          </a:custGeom>
          <a:solidFill>
            <a:srgbClr val="EE8F03"/>
          </a:solidFill>
        </p:spPr>
        <p:txBody>
          <a:bodyPr lIns="0" tIns="0" rIns="0" bIns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  <p:pic>
        <p:nvPicPr>
          <p:cNvPr id="10" name="Gráfico 7">
            <a:extLst>
              <a:ext uri="{FF2B5EF4-FFF2-40B4-BE49-F238E27FC236}">
                <a16:creationId xmlns="" xmlns:a16="http://schemas.microsoft.com/office/drawing/2014/main" id="{9DAE105C-5459-4859-8D18-7852162F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7780"/>
            <a:ext cx="1752600" cy="2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6 Rectángulo">
            <a:extLst>
              <a:ext uri="{FF2B5EF4-FFF2-40B4-BE49-F238E27FC236}">
                <a16:creationId xmlns="" xmlns:a16="http://schemas.microsoft.com/office/drawing/2014/main" id="{B361A3E3-B534-4A69-9ABC-4C4409DE4D92}"/>
              </a:ext>
            </a:extLst>
          </p:cNvPr>
          <p:cNvSpPr/>
          <p:nvPr/>
        </p:nvSpPr>
        <p:spPr>
          <a:xfrm>
            <a:off x="2301241" y="4511733"/>
            <a:ext cx="119481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 smtClean="0">
                <a:solidFill>
                  <a:schemeClr val="bg1"/>
                </a:solidFill>
              </a:rPr>
              <a:t>Propósito </a:t>
            </a:r>
            <a:r>
              <a:rPr lang="es-ES" sz="6600" b="1" dirty="0" err="1" smtClean="0">
                <a:solidFill>
                  <a:schemeClr val="bg1"/>
                </a:solidFill>
              </a:rPr>
              <a:t>BASC</a:t>
            </a:r>
            <a:endParaRPr lang="es-ES" sz="6600" b="1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897380" y="6323875"/>
            <a:ext cx="127330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" algn="just">
              <a:lnSpc>
                <a:spcPct val="90000"/>
              </a:lnSpc>
              <a:spcAft>
                <a:spcPts val="1065"/>
              </a:spcAft>
            </a:pPr>
            <a:r>
              <a:rPr lang="es-MX" sz="3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Implementar mecanismos y procedimientos que ayudaran a evitar ser utilizados por organizaciones ilícitas para el transporte de narcóticos, y buscar poner fin a una larga lista de experiencias con robos y cargamentos contaminados de empresas de todos los sectores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182600" y="2158052"/>
            <a:ext cx="5867399" cy="442423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01240" y="2296257"/>
            <a:ext cx="12329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la eliminación del uso de cargamentos lícitos por parte de narcotraficantes que desean usarlos para transportar sus productos ilegales</a:t>
            </a:r>
            <a:endParaRPr lang="es-CO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124200" y="982554"/>
            <a:ext cx="979455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ES" sz="6600" b="1" i="1" dirty="0" smtClean="0">
                <a:solidFill>
                  <a:schemeClr val="bg1"/>
                </a:solidFill>
                <a:effectLst/>
                <a:latin typeface="+mn-lt"/>
              </a:rPr>
              <a:t>PRINCIPIO </a:t>
            </a:r>
            <a:r>
              <a:rPr lang="es-MX" altLang="es-ES" sz="6600" b="1" dirty="0" smtClean="0">
                <a:solidFill>
                  <a:schemeClr val="bg1"/>
                </a:solidFill>
                <a:effectLst/>
                <a:latin typeface="+mn-lt"/>
              </a:rPr>
              <a:t>FUNDAMENTAL</a:t>
            </a:r>
            <a:r>
              <a:rPr lang="es-MX" altLang="es-ES" sz="6600" b="1" i="1" dirty="0" smtClean="0">
                <a:solidFill>
                  <a:schemeClr val="bg1"/>
                </a:solidFill>
                <a:effectLst/>
                <a:latin typeface="+mn-lt"/>
              </a:rPr>
              <a:t> DEL </a:t>
            </a:r>
            <a:r>
              <a:rPr lang="es-MX" altLang="es-ES" sz="6600" b="1" i="1" dirty="0" err="1" smtClean="0">
                <a:solidFill>
                  <a:schemeClr val="bg1"/>
                </a:solidFill>
                <a:effectLst/>
                <a:latin typeface="+mn-lt"/>
              </a:rPr>
              <a:t>BASC</a:t>
            </a:r>
            <a:endParaRPr lang="es-MX" altLang="es-ES" sz="6600" b="1" i="1" dirty="0" smtClean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33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85800" y="37809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19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1870315" y="708069"/>
            <a:ext cx="121090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100" b="1" dirty="0">
                <a:solidFill>
                  <a:srgbClr val="002060"/>
                </a:solidFill>
              </a:rPr>
              <a:t>	</a:t>
            </a:r>
            <a:r>
              <a:rPr lang="es-MX" sz="8100" b="1" dirty="0">
                <a:solidFill>
                  <a:srgbClr val="002060"/>
                </a:solidFill>
              </a:rPr>
              <a:t>Cuándo comienza la vacunación en </a:t>
            </a:r>
            <a:r>
              <a:rPr lang="es-MX" sz="8100" b="1" dirty="0" smtClean="0">
                <a:solidFill>
                  <a:srgbClr val="002060"/>
                </a:solidFill>
              </a:rPr>
              <a:t>Colombia</a:t>
            </a:r>
            <a:endParaRPr lang="es-ES" sz="8100" b="1" dirty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181433" y="4203787"/>
            <a:ext cx="9144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El 17 de febrero comenzó el proceso de inmunización en el país basados en el Plan Nacional de Vacunación estructurado por el Gobierno Nacional, el cual establece dos fases y cinco etapas. En la primera etapa se contempla la primera línea del talento humano en salud y adultos mayores de 80 años.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199" y="4826620"/>
            <a:ext cx="4333875" cy="216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F0F290F-0B14-4C17-925A-E6DB974D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"/>
            <a:ext cx="1827784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7">
            <a:extLst>
              <a:ext uri="{FF2B5EF4-FFF2-40B4-BE49-F238E27FC236}">
                <a16:creationId xmlns="" xmlns:a16="http://schemas.microsoft.com/office/drawing/2014/main" id="{314C841D-0EF6-452A-83C5-4AA67838AD14}"/>
              </a:ext>
            </a:extLst>
          </p:cNvPr>
          <p:cNvSpPr/>
          <p:nvPr/>
        </p:nvSpPr>
        <p:spPr>
          <a:xfrm rot="5400000">
            <a:off x="8877300" y="876300"/>
            <a:ext cx="533400" cy="18288000"/>
          </a:xfrm>
          <a:custGeom>
            <a:avLst/>
            <a:gdLst/>
            <a:ahLst/>
            <a:cxnLst/>
            <a:rect l="l" t="t" r="r" b="b"/>
            <a:pathLst>
              <a:path w="584200" h="1397000">
                <a:moveTo>
                  <a:pt x="584200" y="0"/>
                </a:moveTo>
                <a:lnTo>
                  <a:pt x="0" y="0"/>
                </a:lnTo>
                <a:lnTo>
                  <a:pt x="0" y="1397000"/>
                </a:lnTo>
                <a:lnTo>
                  <a:pt x="584200" y="1397000"/>
                </a:lnTo>
                <a:lnTo>
                  <a:pt x="584200" y="0"/>
                </a:lnTo>
                <a:close/>
              </a:path>
            </a:pathLst>
          </a:custGeom>
          <a:solidFill>
            <a:srgbClr val="EE8F03"/>
          </a:solidFill>
        </p:spPr>
        <p:txBody>
          <a:bodyPr lIns="0" tIns="0" rIns="0" bIns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  <p:pic>
        <p:nvPicPr>
          <p:cNvPr id="10" name="Gráfico 7">
            <a:extLst>
              <a:ext uri="{FF2B5EF4-FFF2-40B4-BE49-F238E27FC236}">
                <a16:creationId xmlns="" xmlns:a16="http://schemas.microsoft.com/office/drawing/2014/main" id="{9DAE105C-5459-4859-8D18-7852162F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20"/>
            <a:ext cx="1752600" cy="2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657600" y="1239520"/>
            <a:ext cx="11811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MX" altLang="es-ES" sz="5400" b="1" dirty="0" smtClean="0">
                <a:solidFill>
                  <a:schemeClr val="bg1"/>
                </a:solidFill>
                <a:effectLst/>
                <a:latin typeface="+mj-lt"/>
              </a:rPr>
              <a:t>¿CUÁNTAS VACUNA HA ADQUIRIDO NUESTRO PAÍS?</a:t>
            </a:r>
          </a:p>
        </p:txBody>
      </p:sp>
      <p:sp>
        <p:nvSpPr>
          <p:cNvPr id="18" name="Google Shape;310;p17"/>
          <p:cNvSpPr txBox="1">
            <a:spLocks/>
          </p:cNvSpPr>
          <p:nvPr/>
        </p:nvSpPr>
        <p:spPr>
          <a:xfrm>
            <a:off x="901700" y="3460591"/>
            <a:ext cx="8013700" cy="457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>
              <a:defRPr sz="2400" b="0" i="0">
                <a:solidFill>
                  <a:srgbClr val="F7F7F7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99CC00"/>
              </a:buClr>
              <a:buSzPts val="2600"/>
            </a:pPr>
            <a:r>
              <a:rPr lang="es-MX" sz="3200" dirty="0"/>
              <a:t>Hemos logrado comprar 20 millones de dosis para 10 millones de colombianos por </a:t>
            </a:r>
            <a:r>
              <a:rPr lang="es-MX" sz="3200" dirty="0" err="1"/>
              <a:t>Covax</a:t>
            </a:r>
            <a:r>
              <a:rPr lang="es-MX" sz="3200" dirty="0"/>
              <a:t> y por mecanismos bilaterales 46.5 millones de dosis para 27.750.000 personas. De esta manera alcanzamos 66.5 millones de dosis para 37.750.000 millones de personas a vacunar.</a:t>
            </a:r>
            <a:endParaRPr lang="es-MX" sz="32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7645" y="3458845"/>
            <a:ext cx="6457950" cy="36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85800" y="37809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10616" y="31621"/>
            <a:ext cx="1414817" cy="2398451"/>
          </a:xfrm>
          <a:prstGeom prst="rect">
            <a:avLst/>
          </a:prstGeom>
        </p:spPr>
      </p:pic>
      <p:sp>
        <p:nvSpPr>
          <p:cNvPr id="19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1870315" y="708069"/>
            <a:ext cx="1210902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7030A0"/>
                </a:solidFill>
              </a:rPr>
              <a:t>	</a:t>
            </a:r>
            <a:r>
              <a:rPr lang="es-MX" sz="5400" b="1" dirty="0" smtClean="0">
                <a:solidFill>
                  <a:srgbClr val="002060"/>
                </a:solidFill>
              </a:rPr>
              <a:t>A TRAVÉS  DE MECANISMOS BILATERALES SE DISTRIBUYE ASÍ:</a:t>
            </a:r>
            <a:r>
              <a:rPr lang="es-MX" sz="7200" b="1" dirty="0">
                <a:solidFill>
                  <a:srgbClr val="002060"/>
                </a:solidFill>
              </a:rPr>
              <a:t> </a:t>
            </a:r>
          </a:p>
          <a:p>
            <a:pPr algn="ctr"/>
            <a:endParaRPr lang="es-ES" sz="6000" b="1" dirty="0">
              <a:solidFill>
                <a:srgbClr val="7030A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71600" y="3163235"/>
            <a:ext cx="1595383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Pfizer: 10 millones de dosis adquiridas para 5 millones de personas</a:t>
            </a:r>
          </a:p>
          <a:p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AstraZeneca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: Colombia compró 10 millones de dosis para 5 millones de personas.</a:t>
            </a:r>
          </a:p>
          <a:p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Janssen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: 9 millones de dosis para 9 millones de personas</a:t>
            </a:r>
          </a:p>
          <a:p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Moderna: el Gobierno Nacional acaba de adquirir 10 millones de dosis para 5 millones de personas</a:t>
            </a:r>
          </a:p>
          <a:p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Sinovac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: 7.5 millones de dosis para 3.750.000 personas.</a:t>
            </a:r>
          </a:p>
          <a:p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F0F290F-0B14-4C17-925A-E6DB974D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"/>
            <a:ext cx="1827784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7">
            <a:extLst>
              <a:ext uri="{FF2B5EF4-FFF2-40B4-BE49-F238E27FC236}">
                <a16:creationId xmlns="" xmlns:a16="http://schemas.microsoft.com/office/drawing/2014/main" id="{314C841D-0EF6-452A-83C5-4AA67838AD14}"/>
              </a:ext>
            </a:extLst>
          </p:cNvPr>
          <p:cNvSpPr/>
          <p:nvPr/>
        </p:nvSpPr>
        <p:spPr>
          <a:xfrm rot="5400000">
            <a:off x="8877300" y="876300"/>
            <a:ext cx="533400" cy="18288000"/>
          </a:xfrm>
          <a:custGeom>
            <a:avLst/>
            <a:gdLst/>
            <a:ahLst/>
            <a:cxnLst/>
            <a:rect l="l" t="t" r="r" b="b"/>
            <a:pathLst>
              <a:path w="584200" h="1397000">
                <a:moveTo>
                  <a:pt x="584200" y="0"/>
                </a:moveTo>
                <a:lnTo>
                  <a:pt x="0" y="0"/>
                </a:lnTo>
                <a:lnTo>
                  <a:pt x="0" y="1397000"/>
                </a:lnTo>
                <a:lnTo>
                  <a:pt x="584200" y="1397000"/>
                </a:lnTo>
                <a:lnTo>
                  <a:pt x="584200" y="0"/>
                </a:lnTo>
                <a:close/>
              </a:path>
            </a:pathLst>
          </a:custGeom>
          <a:solidFill>
            <a:srgbClr val="EE8F03"/>
          </a:solidFill>
        </p:spPr>
        <p:txBody>
          <a:bodyPr lIns="0" tIns="0" rIns="0" bIns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  <p:pic>
        <p:nvPicPr>
          <p:cNvPr id="10" name="Gráfico 7">
            <a:extLst>
              <a:ext uri="{FF2B5EF4-FFF2-40B4-BE49-F238E27FC236}">
                <a16:creationId xmlns="" xmlns:a16="http://schemas.microsoft.com/office/drawing/2014/main" id="{9DAE105C-5459-4859-8D18-7852162F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20"/>
            <a:ext cx="1752600" cy="2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b="30125"/>
          <a:stretch/>
        </p:blipFill>
        <p:spPr>
          <a:xfrm>
            <a:off x="5334000" y="1943100"/>
            <a:ext cx="6019800" cy="42672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572000" y="7068562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CUIDARNOS ES RESPONSABILIDAD DE TODOS </a:t>
            </a:r>
            <a:endParaRPr lang="es-CO" sz="3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1028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312279" y="0"/>
              <a:ext cx="3971939" cy="23240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01885" y="3993946"/>
              <a:ext cx="13087349" cy="17716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82129" y="6005382"/>
              <a:ext cx="8724899" cy="20764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9439899"/>
              <a:ext cx="18288000" cy="847090"/>
            </a:xfrm>
            <a:custGeom>
              <a:avLst/>
              <a:gdLst/>
              <a:ahLst/>
              <a:cxnLst/>
              <a:rect l="l" t="t" r="r" b="b"/>
              <a:pathLst>
                <a:path w="18288000" h="847090">
                  <a:moveTo>
                    <a:pt x="0" y="0"/>
                  </a:moveTo>
                  <a:lnTo>
                    <a:pt x="18288000" y="0"/>
                  </a:lnTo>
                  <a:lnTo>
                    <a:pt x="18288000" y="847093"/>
                  </a:lnTo>
                  <a:lnTo>
                    <a:pt x="0" y="847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9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1440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/>
          <p:nvPr/>
        </p:nvSpPr>
        <p:spPr>
          <a:xfrm>
            <a:off x="13845160" y="24002"/>
            <a:ext cx="1833563" cy="2549874"/>
          </a:xfrm>
          <a:custGeom>
            <a:avLst/>
            <a:gdLst/>
            <a:ahLst/>
            <a:cxnLst/>
            <a:rect l="l" t="t" r="r" b="b"/>
            <a:pathLst>
              <a:path w="1222375" h="1544320">
                <a:moveTo>
                  <a:pt x="0" y="1543812"/>
                </a:moveTo>
                <a:lnTo>
                  <a:pt x="1222248" y="1543812"/>
                </a:lnTo>
                <a:lnTo>
                  <a:pt x="1222248" y="0"/>
                </a:lnTo>
                <a:lnTo>
                  <a:pt x="0" y="0"/>
                </a:lnTo>
                <a:lnTo>
                  <a:pt x="0" y="154381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3373984" y="2995593"/>
            <a:ext cx="113879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buFont typeface="+mj-lt"/>
              <a:buAutoNum type="arabicPeriod"/>
            </a:pPr>
            <a:r>
              <a:rPr lang="es-CO" sz="3000" dirty="0"/>
              <a:t>Garantizar que los riesgos de la seguridad de la cadena de suministro sean gestionados adecuadamente por la organización.</a:t>
            </a:r>
          </a:p>
          <a:p>
            <a:pPr marL="685800" indent="-685800" algn="just">
              <a:buFont typeface="+mj-lt"/>
              <a:buAutoNum type="arabicPeriod"/>
            </a:pPr>
            <a:r>
              <a:rPr lang="es-CO" sz="3000" dirty="0"/>
              <a:t>ayudar a las organizaciones a identificar las amenazas a la seguridad de la cadena de suministro, evaluar sus riesgo y mitigar sus consecuencias.</a:t>
            </a:r>
          </a:p>
          <a:p>
            <a:pPr marL="685800" indent="-685800" algn="just">
              <a:buFont typeface="+mj-lt"/>
              <a:buAutoNum type="arabicPeriod"/>
            </a:pPr>
            <a:r>
              <a:rPr lang="es-CO" sz="3000" dirty="0"/>
              <a:t>Prevenir la interferencia en las cadenas de suministro de amenazas a la seguridad.</a:t>
            </a:r>
          </a:p>
          <a:p>
            <a:pPr marL="685800" indent="-685800" algn="just">
              <a:buFont typeface="+mj-lt"/>
              <a:buAutoNum type="arabicPeriod"/>
            </a:pPr>
            <a:r>
              <a:rPr lang="es-CO" sz="3000" dirty="0"/>
              <a:t>Proteger la carga, evitar los daños/robos en la misma y asegurar que llegue al siguiente involucrado en la cadena de suministro. </a:t>
            </a:r>
          </a:p>
          <a:p>
            <a:pPr marL="685800" indent="-685800" algn="just">
              <a:buFont typeface="+mj-lt"/>
              <a:buAutoNum type="arabicPeriod"/>
            </a:pPr>
            <a:r>
              <a:rPr lang="es-CO" sz="3000" dirty="0"/>
              <a:t>Establecer un marco común y general para todos los que integren la cadena de suministro.</a:t>
            </a:r>
          </a:p>
          <a:p>
            <a:pPr marL="685800" indent="-685800" algn="just">
              <a:buFont typeface="+mj-lt"/>
              <a:buAutoNum type="arabicPeriod"/>
            </a:pPr>
            <a:r>
              <a:rPr lang="es-CO" sz="3000" dirty="0"/>
              <a:t>Mejorar el conocimiento de todos los procesos de la compañía.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85800" y="37809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66027" y="0"/>
            <a:ext cx="1414817" cy="2398451"/>
          </a:xfrm>
          <a:prstGeom prst="rect">
            <a:avLst/>
          </a:prstGeom>
        </p:spPr>
      </p:pic>
      <p:sp>
        <p:nvSpPr>
          <p:cNvPr id="13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4121574" y="871716"/>
            <a:ext cx="101972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100" b="1" dirty="0" smtClean="0">
                <a:solidFill>
                  <a:srgbClr val="002060"/>
                </a:solidFill>
              </a:rPr>
              <a:t>PROPÓSITO ISO 28000</a:t>
            </a:r>
            <a:endParaRPr lang="es-ES" sz="8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F0F290F-0B14-4C17-925A-E6DB974D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2540"/>
            <a:ext cx="1827784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7">
            <a:extLst>
              <a:ext uri="{FF2B5EF4-FFF2-40B4-BE49-F238E27FC236}">
                <a16:creationId xmlns="" xmlns:a16="http://schemas.microsoft.com/office/drawing/2014/main" id="{314C841D-0EF6-452A-83C5-4AA67838AD14}"/>
              </a:ext>
            </a:extLst>
          </p:cNvPr>
          <p:cNvSpPr/>
          <p:nvPr/>
        </p:nvSpPr>
        <p:spPr>
          <a:xfrm rot="5400000">
            <a:off x="8877300" y="876300"/>
            <a:ext cx="533400" cy="18288000"/>
          </a:xfrm>
          <a:custGeom>
            <a:avLst/>
            <a:gdLst/>
            <a:ahLst/>
            <a:cxnLst/>
            <a:rect l="l" t="t" r="r" b="b"/>
            <a:pathLst>
              <a:path w="584200" h="1397000">
                <a:moveTo>
                  <a:pt x="584200" y="0"/>
                </a:moveTo>
                <a:lnTo>
                  <a:pt x="0" y="0"/>
                </a:lnTo>
                <a:lnTo>
                  <a:pt x="0" y="1397000"/>
                </a:lnTo>
                <a:lnTo>
                  <a:pt x="584200" y="1397000"/>
                </a:lnTo>
                <a:lnTo>
                  <a:pt x="584200" y="0"/>
                </a:lnTo>
                <a:close/>
              </a:path>
            </a:pathLst>
          </a:custGeom>
          <a:solidFill>
            <a:srgbClr val="EE8F03"/>
          </a:solidFill>
        </p:spPr>
        <p:txBody>
          <a:bodyPr lIns="0" tIns="0" rIns="0" bIns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  <p:pic>
        <p:nvPicPr>
          <p:cNvPr id="10" name="Gráfico 7">
            <a:extLst>
              <a:ext uri="{FF2B5EF4-FFF2-40B4-BE49-F238E27FC236}">
                <a16:creationId xmlns="" xmlns:a16="http://schemas.microsoft.com/office/drawing/2014/main" id="{9DAE105C-5459-4859-8D18-7852162F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20"/>
            <a:ext cx="1752600" cy="2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733800" y="1106294"/>
            <a:ext cx="979455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ES" sz="6600" b="1" i="1" dirty="0" smtClean="0">
                <a:solidFill>
                  <a:schemeClr val="bg1"/>
                </a:solidFill>
                <a:effectLst/>
                <a:latin typeface="+mn-lt"/>
              </a:rPr>
              <a:t>COBERTURA DEL PROGRAMA</a:t>
            </a:r>
          </a:p>
        </p:txBody>
      </p:sp>
      <p:pic>
        <p:nvPicPr>
          <p:cNvPr id="3074" name="Picture 2" descr="A Zona Franca llega importante empresa de seguridad | RCN Radi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00"/>
          <a:stretch/>
        </p:blipFill>
        <p:spPr bwMode="auto">
          <a:xfrm>
            <a:off x="1295400" y="3729603"/>
            <a:ext cx="6248400" cy="453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8646318" y="3605809"/>
            <a:ext cx="871855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E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puntos de cobertura de este programa son el transporte aéreo, terrestre y marítimo desde su punto de inicio hasta su destino y/o consumidores.</a:t>
            </a:r>
          </a:p>
        </p:txBody>
      </p:sp>
    </p:spTree>
    <p:extLst>
      <p:ext uri="{BB962C8B-B14F-4D97-AF65-F5344CB8AC3E}">
        <p14:creationId xmlns:p14="http://schemas.microsoft.com/office/powerpoint/2010/main" val="12887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/>
          <p:nvPr/>
        </p:nvSpPr>
        <p:spPr>
          <a:xfrm>
            <a:off x="13845160" y="24002"/>
            <a:ext cx="1833563" cy="2549874"/>
          </a:xfrm>
          <a:custGeom>
            <a:avLst/>
            <a:gdLst/>
            <a:ahLst/>
            <a:cxnLst/>
            <a:rect l="l" t="t" r="r" b="b"/>
            <a:pathLst>
              <a:path w="1222375" h="1544320">
                <a:moveTo>
                  <a:pt x="0" y="1543812"/>
                </a:moveTo>
                <a:lnTo>
                  <a:pt x="1222248" y="1543812"/>
                </a:lnTo>
                <a:lnTo>
                  <a:pt x="1222248" y="0"/>
                </a:lnTo>
                <a:lnTo>
                  <a:pt x="0" y="0"/>
                </a:lnTo>
                <a:lnTo>
                  <a:pt x="0" y="154381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700"/>
          </a:p>
        </p:txBody>
      </p:sp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818572" y="8653613"/>
          <a:ext cx="11830050" cy="716412"/>
        </p:xfrm>
        <a:graphic>
          <a:graphicData uri="http://schemas.openxmlformats.org/drawingml/2006/table">
            <a:tbl>
              <a:tblPr/>
              <a:tblGrid>
                <a:gridCol w="118300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6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7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09CF443-4521-4AF4-8D5F-03646BDA874F}"/>
              </a:ext>
            </a:extLst>
          </p:cNvPr>
          <p:cNvSpPr/>
          <p:nvPr/>
        </p:nvSpPr>
        <p:spPr>
          <a:xfrm>
            <a:off x="685800" y="378099"/>
            <a:ext cx="17068800" cy="9538050"/>
          </a:xfrm>
          <a:prstGeom prst="rect">
            <a:avLst/>
          </a:prstGeom>
          <a:noFill/>
          <a:ln w="76200">
            <a:solidFill>
              <a:srgbClr val="FF94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EF63EE92-D838-4293-873F-045AC0283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78723" y="43745"/>
            <a:ext cx="1414817" cy="2398451"/>
          </a:xfrm>
          <a:prstGeom prst="rect">
            <a:avLst/>
          </a:prstGeom>
        </p:spPr>
      </p:pic>
      <p:sp>
        <p:nvSpPr>
          <p:cNvPr id="13" name="6 Rectángulo">
            <a:extLst>
              <a:ext uri="{FF2B5EF4-FFF2-40B4-BE49-F238E27FC236}">
                <a16:creationId xmlns="" xmlns:a16="http://schemas.microsoft.com/office/drawing/2014/main" id="{E8059750-29FB-4D55-948B-246D65BB78BD}"/>
              </a:ext>
            </a:extLst>
          </p:cNvPr>
          <p:cNvSpPr/>
          <p:nvPr/>
        </p:nvSpPr>
        <p:spPr>
          <a:xfrm>
            <a:off x="4451370" y="810756"/>
            <a:ext cx="101972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100" b="1" dirty="0" smtClean="0">
                <a:solidFill>
                  <a:srgbClr val="002060"/>
                </a:solidFill>
              </a:rPr>
              <a:t>BENEFICIOS DEL </a:t>
            </a:r>
            <a:r>
              <a:rPr lang="es-ES" sz="8100" b="1" dirty="0" err="1" smtClean="0">
                <a:solidFill>
                  <a:srgbClr val="002060"/>
                </a:solidFill>
              </a:rPr>
              <a:t>BASC</a:t>
            </a:r>
            <a:endParaRPr lang="es-ES" sz="8100" b="1" dirty="0">
              <a:solidFill>
                <a:srgbClr val="00206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73275" y="2784170"/>
            <a:ext cx="146304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Reducción de la vulnerabilidad a multas y capturas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Reducción de los reclamos de las aseguradoras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Reducción de las primas de seguros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Reducción de la pérdida de mercancías debido a los robos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Creación de un ambiente de trabajo seguro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Reducción de el número de reclamos por indemnización a empleados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Aumento de la eficiencia de la organización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Incremento de la productividad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Aumento del control de las operaciones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s-MX" alt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Aumento del control de los procedimientos</a:t>
            </a:r>
          </a:p>
        </p:txBody>
      </p:sp>
      <p:sp>
        <p:nvSpPr>
          <p:cNvPr id="2" name="AutoShape 2" descr="Conozca más sobre la BASC y los Beneficios | LopezMe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9963" y="3963872"/>
            <a:ext cx="2795580" cy="3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F0F290F-0B14-4C17-925A-E6DB974D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2540"/>
            <a:ext cx="1827784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7">
            <a:extLst>
              <a:ext uri="{FF2B5EF4-FFF2-40B4-BE49-F238E27FC236}">
                <a16:creationId xmlns="" xmlns:a16="http://schemas.microsoft.com/office/drawing/2014/main" id="{314C841D-0EF6-452A-83C5-4AA67838AD14}"/>
              </a:ext>
            </a:extLst>
          </p:cNvPr>
          <p:cNvSpPr/>
          <p:nvPr/>
        </p:nvSpPr>
        <p:spPr>
          <a:xfrm rot="5400000">
            <a:off x="8877300" y="876300"/>
            <a:ext cx="533400" cy="18288000"/>
          </a:xfrm>
          <a:custGeom>
            <a:avLst/>
            <a:gdLst/>
            <a:ahLst/>
            <a:cxnLst/>
            <a:rect l="l" t="t" r="r" b="b"/>
            <a:pathLst>
              <a:path w="584200" h="1397000">
                <a:moveTo>
                  <a:pt x="584200" y="0"/>
                </a:moveTo>
                <a:lnTo>
                  <a:pt x="0" y="0"/>
                </a:lnTo>
                <a:lnTo>
                  <a:pt x="0" y="1397000"/>
                </a:lnTo>
                <a:lnTo>
                  <a:pt x="584200" y="1397000"/>
                </a:lnTo>
                <a:lnTo>
                  <a:pt x="584200" y="0"/>
                </a:lnTo>
                <a:close/>
              </a:path>
            </a:pathLst>
          </a:custGeom>
          <a:solidFill>
            <a:srgbClr val="EE8F03"/>
          </a:solidFill>
        </p:spPr>
        <p:txBody>
          <a:bodyPr lIns="0" tIns="0" rIns="0" bIns="0"/>
          <a:lstStyle/>
          <a:p>
            <a:pPr>
              <a:defRPr/>
            </a:pPr>
            <a:endParaRPr sz="1350" dirty="0">
              <a:solidFill>
                <a:prstClr val="black"/>
              </a:solidFill>
            </a:endParaRPr>
          </a:p>
        </p:txBody>
      </p:sp>
      <p:pic>
        <p:nvPicPr>
          <p:cNvPr id="10" name="Gráfico 7">
            <a:extLst>
              <a:ext uri="{FF2B5EF4-FFF2-40B4-BE49-F238E27FC236}">
                <a16:creationId xmlns="" xmlns:a16="http://schemas.microsoft.com/office/drawing/2014/main" id="{9DAE105C-5459-4859-8D18-7852162F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20"/>
            <a:ext cx="1752600" cy="2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733800" y="1106294"/>
            <a:ext cx="979455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MX" altLang="es-ES" sz="6600" b="1" i="1" dirty="0" smtClean="0">
                <a:solidFill>
                  <a:schemeClr val="bg1"/>
                </a:solidFill>
                <a:effectLst/>
                <a:latin typeface="+mj-lt"/>
              </a:rPr>
              <a:t>BENEFICIOS DEL </a:t>
            </a:r>
            <a:r>
              <a:rPr lang="es-MX" altLang="es-ES" sz="6600" b="1" i="1" dirty="0" err="1" smtClean="0">
                <a:solidFill>
                  <a:schemeClr val="bg1"/>
                </a:solidFill>
                <a:effectLst/>
                <a:latin typeface="+mj-lt"/>
              </a:rPr>
              <a:t>BASC</a:t>
            </a:r>
            <a:endParaRPr lang="es-MX" altLang="es-ES" sz="6600" b="1" i="1" dirty="0" smtClean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81300" y="3238500"/>
            <a:ext cx="12725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MX" alt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Promueve una industria más segura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MX" alt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Aumento de la confiabilidad de la industria como un todo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MX" alt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Convierte a la aduana de los </a:t>
            </a:r>
            <a:r>
              <a:rPr lang="es-MX" altLang="es-E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E.U</a:t>
            </a:r>
            <a:r>
              <a:rPr lang="es-MX" alt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en integrante del equipo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MX" alt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Ayuda en la lucha antidrogas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s-MX" alt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proyecta de manera positiva a la comunidad</a:t>
            </a:r>
          </a:p>
        </p:txBody>
      </p:sp>
    </p:spTree>
    <p:extLst>
      <p:ext uri="{BB962C8B-B14F-4D97-AF65-F5344CB8AC3E}">
        <p14:creationId xmlns:p14="http://schemas.microsoft.com/office/powerpoint/2010/main" val="38489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</TotalTime>
  <Words>1671</Words>
  <Application>Microsoft Office PowerPoint</Application>
  <PresentationFormat>Personalizado</PresentationFormat>
  <Paragraphs>265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54</vt:i4>
      </vt:variant>
    </vt:vector>
  </HeadingPairs>
  <TitlesOfParts>
    <vt:vector size="64" baseType="lpstr">
      <vt:lpstr>Arial</vt:lpstr>
      <vt:lpstr>Calibri</vt:lpstr>
      <vt:lpstr>Georgia</vt:lpstr>
      <vt:lpstr>Noto Sans Symbols</vt:lpstr>
      <vt:lpstr>Tahoma</vt:lpstr>
      <vt:lpstr>Trebuchet MS</vt:lpstr>
      <vt:lpstr>Verdana</vt:lpstr>
      <vt:lpstr>Wingdings</vt:lpstr>
      <vt:lpstr>Office Theme</vt:lpstr>
      <vt:lpstr>1_Office Theme</vt:lpstr>
      <vt:lpstr>CAPACITACION  MES DE MAYO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MES  DE ABRIL</dc:title>
  <dc:creator>Ginna Borda</dc:creator>
  <cp:lastModifiedBy>Tatiana Bocanegra Gómez</cp:lastModifiedBy>
  <cp:revision>98</cp:revision>
  <dcterms:created xsi:type="dcterms:W3CDTF">2021-04-06T11:44:25Z</dcterms:created>
  <dcterms:modified xsi:type="dcterms:W3CDTF">2021-04-30T19:14:26Z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2021-04-06T00:00:00Z</vt:filetime>
  </property>
  <property fmtid="{D5CDD505-2E9C-101B-9397-08002B2CF9AE}" pid="3" name="LastSaved">
    <vt:filetime>2021-04-06T00:00:00Z</vt:filetime>
  </property>
</Properties>
</file>